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188"/>
          </a:xfrm>
          <a:prstGeom prst="rect">
            <a:avLst/>
          </a:prstGeom>
        </p:spPr>
        <p:txBody>
          <a:bodyPr vert="horz" lIns="91440" tIns="45720" rIns="91440" bIns="45720" rtlCol="0"/>
          <a:lstStyle>
            <a:lvl1pPr algn="r">
              <a:defRPr sz="1200"/>
            </a:lvl1pPr>
          </a:lstStyle>
          <a:p>
            <a:fld id="{B8B7FDCF-C038-40D2-BDD7-45A480347775}" type="datetimeFigureOut">
              <a:rPr kumimoji="1" lang="ja-JP" altLang="en-US" smtClean="0"/>
              <a:t>2024/12/10</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9691"/>
            <a:ext cx="5388610" cy="388611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5187"/>
          </a:xfrm>
          <a:prstGeom prst="rect">
            <a:avLst/>
          </a:prstGeom>
        </p:spPr>
        <p:txBody>
          <a:bodyPr vert="horz" lIns="91440" tIns="45720" rIns="91440" bIns="45720" rtlCol="0" anchor="b"/>
          <a:lstStyle>
            <a:lvl1pPr algn="r">
              <a:defRPr sz="1200"/>
            </a:lvl1pPr>
          </a:lstStyle>
          <a:p>
            <a:fld id="{2AFE9C52-2830-4FA4-92BC-A20D33E6C834}" type="slidenum">
              <a:rPr kumimoji="1" lang="ja-JP" altLang="en-US" smtClean="0"/>
              <a:t>‹#›</a:t>
            </a:fld>
            <a:endParaRPr kumimoji="1" lang="ja-JP" altLang="en-US"/>
          </a:p>
        </p:txBody>
      </p:sp>
    </p:spTree>
    <p:extLst>
      <p:ext uri="{BB962C8B-B14F-4D97-AF65-F5344CB8AC3E}">
        <p14:creationId xmlns:p14="http://schemas.microsoft.com/office/powerpoint/2010/main" val="22290535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AFE9C52-2830-4FA4-92BC-A20D33E6C834}" type="slidenum">
              <a:rPr kumimoji="1" lang="ja-JP" altLang="en-US" smtClean="0"/>
              <a:t>1</a:t>
            </a:fld>
            <a:endParaRPr kumimoji="1" lang="ja-JP" altLang="en-US"/>
          </a:p>
        </p:txBody>
      </p:sp>
    </p:spTree>
    <p:extLst>
      <p:ext uri="{BB962C8B-B14F-4D97-AF65-F5344CB8AC3E}">
        <p14:creationId xmlns:p14="http://schemas.microsoft.com/office/powerpoint/2010/main" val="2598977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6A40CF-FAD5-BECE-A56A-699CD1DD498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68A34C9-C6F5-1779-2484-26FD011AA7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0FE3D88-2277-31F5-4EF1-0A11C0EDD8D4}"/>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5" name="フッター プレースホルダー 4">
            <a:extLst>
              <a:ext uri="{FF2B5EF4-FFF2-40B4-BE49-F238E27FC236}">
                <a16:creationId xmlns:a16="http://schemas.microsoft.com/office/drawing/2014/main" id="{86369428-5819-8736-9623-E8120980517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D320EDD-3994-920D-B391-EABF5BE4D6AF}"/>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892504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20E2EB-A494-982C-92C7-45BECDB8376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80FD9BB-44FC-AA3D-2A12-6F5B403C153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1D15C20-DD42-141E-37D0-A88F4524C7A4}"/>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5" name="フッター プレースホルダー 4">
            <a:extLst>
              <a:ext uri="{FF2B5EF4-FFF2-40B4-BE49-F238E27FC236}">
                <a16:creationId xmlns:a16="http://schemas.microsoft.com/office/drawing/2014/main" id="{B8C4638A-6F6F-489D-0CCB-741AE152852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A60CDD-3C22-247B-D352-61C442995E28}"/>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1627097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32CAF48-BC0C-EF8F-0432-2E3EF4D010E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EAF48BC-340D-05C7-933C-0D6530864A8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8955803-6B26-F3D9-30A9-C480B49098D6}"/>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5" name="フッター プレースホルダー 4">
            <a:extLst>
              <a:ext uri="{FF2B5EF4-FFF2-40B4-BE49-F238E27FC236}">
                <a16:creationId xmlns:a16="http://schemas.microsoft.com/office/drawing/2014/main" id="{7D9DF121-E672-7584-C18A-1575934B64D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524B0A4-7E3F-1F80-1846-BFFAB156C4D4}"/>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58272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08CC70-EC6A-2754-421C-0D47B648555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4A9EBF7-F729-7766-2EFB-1D9674EA81A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36F2810-2C9B-A82F-76F9-A4D092F5DF52}"/>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5" name="フッター プレースホルダー 4">
            <a:extLst>
              <a:ext uri="{FF2B5EF4-FFF2-40B4-BE49-F238E27FC236}">
                <a16:creationId xmlns:a16="http://schemas.microsoft.com/office/drawing/2014/main" id="{AF9EF7CD-4D6F-B286-F498-C8B24FF9443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009918D-72D5-F9CB-1F2A-156BFB0B4A7F}"/>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539874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E1712D-EF42-B6B8-D455-51038385362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B9D22DA-5AFD-23DF-2D77-4AB2E424D97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1BBDAD9-FC12-1638-AE87-30FAFB41C981}"/>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5" name="フッター プレースホルダー 4">
            <a:extLst>
              <a:ext uri="{FF2B5EF4-FFF2-40B4-BE49-F238E27FC236}">
                <a16:creationId xmlns:a16="http://schemas.microsoft.com/office/drawing/2014/main" id="{5CF7869A-11E2-F738-A945-BCB7F357DDD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3689B9-7188-5B57-3EE0-1274D68C599B}"/>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1829359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DB591B-FD19-1967-874B-8C57408148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A2233F3-F894-8348-C9BA-B10D04E2FB1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6481031-9673-ACDD-28CF-F31350EE8E3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C53503-120C-E36C-E289-1C9C210D2872}"/>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6" name="フッター プレースホルダー 5">
            <a:extLst>
              <a:ext uri="{FF2B5EF4-FFF2-40B4-BE49-F238E27FC236}">
                <a16:creationId xmlns:a16="http://schemas.microsoft.com/office/drawing/2014/main" id="{F97FFF9C-011B-FCFB-26B0-5BB955D57B0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A982AFD-954B-0C6E-A1F0-CB5A4F03B671}"/>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2025388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996DAB-10FB-5FF7-540C-D06204BDF4B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D8CC117-6969-527B-AD1C-EB78F20D3D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D595590-A298-78B4-81CC-0BA8C8D1BBD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4A898A3-50AC-0DB9-BBAD-D855BD8632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94D1279-93CB-C758-7A4D-ED8EC453B52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2129E77-6720-F867-B30C-DF74D94B23FF}"/>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8" name="フッター プレースホルダー 7">
            <a:extLst>
              <a:ext uri="{FF2B5EF4-FFF2-40B4-BE49-F238E27FC236}">
                <a16:creationId xmlns:a16="http://schemas.microsoft.com/office/drawing/2014/main" id="{E557827E-637F-FA28-48FE-25D61FCDE1F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BD5DBF7-2972-A4AF-02F3-5A635597E9CF}"/>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457472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328765-66AB-C6F9-C138-AF38BF437AB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A74FB94-3ED9-8C35-FB53-9AD6141D3FB5}"/>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4" name="フッター プレースホルダー 3">
            <a:extLst>
              <a:ext uri="{FF2B5EF4-FFF2-40B4-BE49-F238E27FC236}">
                <a16:creationId xmlns:a16="http://schemas.microsoft.com/office/drawing/2014/main" id="{7146062D-0D62-FF7F-1F5E-6B235B53E9D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F703E0A-9608-D6ED-E2DC-1E07E8E2CF6C}"/>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1060080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00AD6A1-0CBB-94AF-2E26-D2CCD17A5DF8}"/>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3" name="フッター プレースホルダー 2">
            <a:extLst>
              <a:ext uri="{FF2B5EF4-FFF2-40B4-BE49-F238E27FC236}">
                <a16:creationId xmlns:a16="http://schemas.microsoft.com/office/drawing/2014/main" id="{F02751BF-6DC5-4538-F2E5-BEB7405AE99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0643B1E-9D35-3FC2-6C3C-990486BED5CD}"/>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317967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B49EA5-4CA3-2E6E-FFEC-EC24BFB9F5A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F51778F-17A2-B635-8D29-4928038A70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9E9CD63-8B7B-ACE0-637C-A70A9BE3E3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73D100E-FD4C-D5D5-F2FA-F14B675DBFD8}"/>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6" name="フッター プレースホルダー 5">
            <a:extLst>
              <a:ext uri="{FF2B5EF4-FFF2-40B4-BE49-F238E27FC236}">
                <a16:creationId xmlns:a16="http://schemas.microsoft.com/office/drawing/2014/main" id="{BC31AA56-8FC3-042F-31C3-9AD5B569FED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1081B03-4A9E-D7DE-C6B2-2FE9DD616848}"/>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2831814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0F17BC-05F3-E0F2-BBA2-49451BDC480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2D746AC-5270-FB21-84DC-0DFF1C6D82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1A98598-D617-4A12-4509-C780F7E269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7F4E70F-5C12-B707-A070-E26A123793DE}"/>
              </a:ext>
            </a:extLst>
          </p:cNvPr>
          <p:cNvSpPr>
            <a:spLocks noGrp="1"/>
          </p:cNvSpPr>
          <p:nvPr>
            <p:ph type="dt" sz="half" idx="10"/>
          </p:nvPr>
        </p:nvSpPr>
        <p:spPr/>
        <p:txBody>
          <a:bodyPr/>
          <a:lstStyle/>
          <a:p>
            <a:fld id="{D6A2376D-233B-46D5-B8B7-DC09E5F1700C}" type="datetimeFigureOut">
              <a:rPr kumimoji="1" lang="ja-JP" altLang="en-US" smtClean="0"/>
              <a:t>2024/12/10</a:t>
            </a:fld>
            <a:endParaRPr kumimoji="1" lang="ja-JP" altLang="en-US"/>
          </a:p>
        </p:txBody>
      </p:sp>
      <p:sp>
        <p:nvSpPr>
          <p:cNvPr id="6" name="フッター プレースホルダー 5">
            <a:extLst>
              <a:ext uri="{FF2B5EF4-FFF2-40B4-BE49-F238E27FC236}">
                <a16:creationId xmlns:a16="http://schemas.microsoft.com/office/drawing/2014/main" id="{A831548B-ABAE-5381-9C0D-D39A515C871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C5B4DD7-70E5-7726-5347-2751D3B5946D}"/>
              </a:ext>
            </a:extLst>
          </p:cNvPr>
          <p:cNvSpPr>
            <a:spLocks noGrp="1"/>
          </p:cNvSpPr>
          <p:nvPr>
            <p:ph type="sldNum" sz="quarter" idx="12"/>
          </p:nvPr>
        </p:nvSpPr>
        <p:spPr/>
        <p:txBody>
          <a:body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805967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8A2F777-96CF-9E06-DCBB-68631764D6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72D98DB-DEDD-09D8-8E6D-F876722172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9010B9F-A725-8F15-2B83-025B72202D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A2376D-233B-46D5-B8B7-DC09E5F1700C}" type="datetimeFigureOut">
              <a:rPr kumimoji="1" lang="ja-JP" altLang="en-US" smtClean="0"/>
              <a:t>2024/12/10</a:t>
            </a:fld>
            <a:endParaRPr kumimoji="1" lang="ja-JP" altLang="en-US"/>
          </a:p>
        </p:txBody>
      </p:sp>
      <p:sp>
        <p:nvSpPr>
          <p:cNvPr id="5" name="フッター プレースホルダー 4">
            <a:extLst>
              <a:ext uri="{FF2B5EF4-FFF2-40B4-BE49-F238E27FC236}">
                <a16:creationId xmlns:a16="http://schemas.microsoft.com/office/drawing/2014/main" id="{1F58481C-7A89-C5BD-58BA-0E7E7C587A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EB68531-9509-5451-DDE4-848DB15D78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A4CD689-91F2-46C3-B41D-8DFD6EAFD9C6}" type="slidenum">
              <a:rPr kumimoji="1" lang="ja-JP" altLang="en-US" smtClean="0"/>
              <a:t>‹#›</a:t>
            </a:fld>
            <a:endParaRPr kumimoji="1" lang="ja-JP" altLang="en-US"/>
          </a:p>
        </p:txBody>
      </p:sp>
    </p:spTree>
    <p:extLst>
      <p:ext uri="{BB962C8B-B14F-4D97-AF65-F5344CB8AC3E}">
        <p14:creationId xmlns:p14="http://schemas.microsoft.com/office/powerpoint/2010/main" val="811423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29B4F560-2FC6-6498-E51A-41F353D22F40}"/>
              </a:ext>
            </a:extLst>
          </p:cNvPr>
          <p:cNvSpPr/>
          <p:nvPr/>
        </p:nvSpPr>
        <p:spPr>
          <a:xfrm>
            <a:off x="0" y="0"/>
            <a:ext cx="12192000" cy="806209"/>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9FE2C768-3765-4937-5324-03AADA79A57E}"/>
              </a:ext>
            </a:extLst>
          </p:cNvPr>
          <p:cNvSpPr txBox="1"/>
          <p:nvPr/>
        </p:nvSpPr>
        <p:spPr>
          <a:xfrm>
            <a:off x="0" y="98323"/>
            <a:ext cx="12192000" cy="707886"/>
          </a:xfrm>
          <a:prstGeom prst="rect">
            <a:avLst/>
          </a:prstGeom>
          <a:noFill/>
        </p:spPr>
        <p:txBody>
          <a:bodyPr wrap="square" rtlCol="0">
            <a:spAutoFit/>
          </a:bodyPr>
          <a:lstStyle/>
          <a:p>
            <a:pPr algn="ctr"/>
            <a:r>
              <a:rPr kumimoji="1" lang="ja-JP" altLang="en-US" sz="4000" dirty="0"/>
              <a:t>■ </a:t>
            </a:r>
            <a:r>
              <a:rPr kumimoji="1" lang="ja-JP" altLang="en-US" sz="4000" dirty="0">
                <a:latin typeface="BIZ UDPゴシック" panose="020B0400000000000000" pitchFamily="50" charset="-128"/>
                <a:ea typeface="BIZ UDPゴシック" panose="020B0400000000000000" pitchFamily="50" charset="-128"/>
              </a:rPr>
              <a:t>民間活力活用事例集 </a:t>
            </a:r>
            <a:r>
              <a:rPr kumimoji="1" lang="ja-JP" altLang="en-US" sz="4000" dirty="0"/>
              <a:t>■</a:t>
            </a:r>
          </a:p>
        </p:txBody>
      </p:sp>
      <p:sp>
        <p:nvSpPr>
          <p:cNvPr id="5" name="正方形/長方形 4">
            <a:extLst>
              <a:ext uri="{FF2B5EF4-FFF2-40B4-BE49-F238E27FC236}">
                <a16:creationId xmlns:a16="http://schemas.microsoft.com/office/drawing/2014/main" id="{8FDB8ABF-F350-B440-7BC8-776E1B0DA348}"/>
              </a:ext>
            </a:extLst>
          </p:cNvPr>
          <p:cNvSpPr/>
          <p:nvPr/>
        </p:nvSpPr>
        <p:spPr>
          <a:xfrm>
            <a:off x="137649" y="1012723"/>
            <a:ext cx="3814915" cy="5746954"/>
          </a:xfrm>
          <a:prstGeom prst="rect">
            <a:avLst/>
          </a:prstGeom>
          <a:noFill/>
          <a:ln w="4445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9D2DE65-BC39-0AC9-DABE-3A81B8840B8D}"/>
              </a:ext>
            </a:extLst>
          </p:cNvPr>
          <p:cNvSpPr/>
          <p:nvPr/>
        </p:nvSpPr>
        <p:spPr>
          <a:xfrm>
            <a:off x="4188542" y="1012723"/>
            <a:ext cx="3814915" cy="5746954"/>
          </a:xfrm>
          <a:prstGeom prst="rect">
            <a:avLst/>
          </a:prstGeom>
          <a:noFill/>
          <a:ln w="4445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useBgFill="1">
        <p:nvSpPr>
          <p:cNvPr id="13" name="正方形/長方形 12">
            <a:extLst>
              <a:ext uri="{FF2B5EF4-FFF2-40B4-BE49-F238E27FC236}">
                <a16:creationId xmlns:a16="http://schemas.microsoft.com/office/drawing/2014/main" id="{4ECF21AD-5234-3A6C-E580-F32031BB98AA}"/>
              </a:ext>
            </a:extLst>
          </p:cNvPr>
          <p:cNvSpPr/>
          <p:nvPr/>
        </p:nvSpPr>
        <p:spPr>
          <a:xfrm>
            <a:off x="8205017" y="1007805"/>
            <a:ext cx="3814915" cy="5746954"/>
          </a:xfrm>
          <a:prstGeom prst="rect">
            <a:avLst/>
          </a:prstGeom>
          <a:ln w="4445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38CCD93-4A9D-40D0-90D0-93C00B3A0D27}"/>
              </a:ext>
            </a:extLst>
          </p:cNvPr>
          <p:cNvSpPr txBox="1"/>
          <p:nvPr/>
        </p:nvSpPr>
        <p:spPr>
          <a:xfrm>
            <a:off x="137649" y="1007805"/>
            <a:ext cx="3814915" cy="369332"/>
          </a:xfrm>
          <a:prstGeom prst="rect">
            <a:avLst/>
          </a:prstGeom>
          <a:noFill/>
        </p:spPr>
        <p:txBody>
          <a:bodyPr wrap="square" rtlCol="0">
            <a:spAutoFit/>
          </a:bodyPr>
          <a:lstStyle/>
          <a:p>
            <a:pPr algn="ctr"/>
            <a:r>
              <a:rPr lang="ja-JP" altLang="en-US" b="1"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800" b="1" dirty="0">
                <a:effectLst/>
                <a:latin typeface="BIZ UDPゴシック" panose="020B0400000000000000" pitchFamily="50" charset="-128"/>
                <a:ea typeface="BIZ UDPゴシック" panose="020B0400000000000000" pitchFamily="50" charset="-128"/>
                <a:cs typeface="Times New Roman" panose="02020603050405020304" pitchFamily="18" charset="0"/>
              </a:rPr>
              <a:t>練馬駅北口区有地活用事業</a:t>
            </a:r>
            <a:r>
              <a:rPr lang="ja-JP" altLang="en-US" sz="1800" b="1"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kumimoji="1" lang="ja-JP" altLang="en-US" b="1" dirty="0">
              <a:latin typeface="BIZ UDPゴシック" panose="020B0400000000000000" pitchFamily="50" charset="-128"/>
              <a:ea typeface="BIZ UDPゴシック" panose="020B0400000000000000" pitchFamily="50" charset="-128"/>
            </a:endParaRPr>
          </a:p>
        </p:txBody>
      </p:sp>
      <p:sp>
        <p:nvSpPr>
          <p:cNvPr id="15" name="テキスト ボックス 14">
            <a:extLst>
              <a:ext uri="{FF2B5EF4-FFF2-40B4-BE49-F238E27FC236}">
                <a16:creationId xmlns:a16="http://schemas.microsoft.com/office/drawing/2014/main" id="{62A58B8F-C278-7370-3CDD-41ABFA3E8797}"/>
              </a:ext>
            </a:extLst>
          </p:cNvPr>
          <p:cNvSpPr txBox="1"/>
          <p:nvPr/>
        </p:nvSpPr>
        <p:spPr>
          <a:xfrm>
            <a:off x="4129548" y="1007805"/>
            <a:ext cx="3932902" cy="369332"/>
          </a:xfrm>
          <a:prstGeom prst="rect">
            <a:avLst/>
          </a:prstGeom>
          <a:noFill/>
        </p:spPr>
        <p:txBody>
          <a:bodyPr wrap="square" rtlCol="0">
            <a:spAutoFit/>
          </a:bodyPr>
          <a:lstStyle/>
          <a:p>
            <a:pPr algn="ctr"/>
            <a:r>
              <a:rPr lang="ja-JP" altLang="en-US" b="1"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b="1" dirty="0">
                <a:effectLst/>
                <a:latin typeface="BIZ UDPゴシック" panose="020B0400000000000000" pitchFamily="50" charset="-128"/>
                <a:ea typeface="BIZ UDPゴシック" panose="020B0400000000000000" pitchFamily="50" charset="-128"/>
                <a:cs typeface="Times New Roman" panose="02020603050405020304" pitchFamily="18" charset="0"/>
              </a:rPr>
              <a:t>高座渋谷駅前複合ビル建設事業～</a:t>
            </a:r>
            <a:endParaRPr kumimoji="1" lang="ja-JP" altLang="en-US" b="1" dirty="0">
              <a:latin typeface="BIZ UDPゴシック" panose="020B0400000000000000" pitchFamily="50" charset="-128"/>
              <a:ea typeface="BIZ UDPゴシック" panose="020B0400000000000000" pitchFamily="50" charset="-128"/>
            </a:endParaRPr>
          </a:p>
        </p:txBody>
      </p:sp>
      <p:sp>
        <p:nvSpPr>
          <p:cNvPr id="16" name="テキスト ボックス 15">
            <a:extLst>
              <a:ext uri="{FF2B5EF4-FFF2-40B4-BE49-F238E27FC236}">
                <a16:creationId xmlns:a16="http://schemas.microsoft.com/office/drawing/2014/main" id="{7DE9B0DC-9A38-F6F2-6255-DA6FE9A0E924}"/>
              </a:ext>
            </a:extLst>
          </p:cNvPr>
          <p:cNvSpPr txBox="1"/>
          <p:nvPr/>
        </p:nvSpPr>
        <p:spPr>
          <a:xfrm>
            <a:off x="8234512" y="1033041"/>
            <a:ext cx="3814915" cy="369332"/>
          </a:xfrm>
          <a:prstGeom prst="rect">
            <a:avLst/>
          </a:prstGeom>
          <a:noFill/>
        </p:spPr>
        <p:txBody>
          <a:bodyPr wrap="square" rtlCol="0">
            <a:spAutoFit/>
          </a:bodyPr>
          <a:lstStyle/>
          <a:p>
            <a:pPr algn="ctr"/>
            <a:r>
              <a:rPr lang="ja-JP" altLang="en-US" b="1"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b="1" dirty="0">
                <a:effectLst/>
                <a:latin typeface="BIZ UDPゴシック" panose="020B0400000000000000" pitchFamily="50" charset="-128"/>
                <a:ea typeface="BIZ UDPゴシック" panose="020B0400000000000000" pitchFamily="50" charset="-128"/>
                <a:cs typeface="Times New Roman" panose="02020603050405020304" pitchFamily="18" charset="0"/>
              </a:rPr>
              <a:t>アートラボ橋本再整備事業～</a:t>
            </a:r>
            <a:endParaRPr kumimoji="1" lang="ja-JP" altLang="en-US" b="1" dirty="0">
              <a:latin typeface="BIZ UDPゴシック" panose="020B0400000000000000" pitchFamily="50" charset="-128"/>
              <a:ea typeface="BIZ UDPゴシック" panose="020B0400000000000000" pitchFamily="50" charset="-128"/>
            </a:endParaRPr>
          </a:p>
        </p:txBody>
      </p:sp>
      <p:sp>
        <p:nvSpPr>
          <p:cNvPr id="18" name="テキスト ボックス 1">
            <a:extLst>
              <a:ext uri="{FF2B5EF4-FFF2-40B4-BE49-F238E27FC236}">
                <a16:creationId xmlns:a16="http://schemas.microsoft.com/office/drawing/2014/main" id="{BD8F718A-B103-8E54-2CAF-FB75B7D2866F}"/>
              </a:ext>
            </a:extLst>
          </p:cNvPr>
          <p:cNvSpPr txBox="1"/>
          <p:nvPr/>
        </p:nvSpPr>
        <p:spPr>
          <a:xfrm>
            <a:off x="346481" y="1677055"/>
            <a:ext cx="3397250" cy="248199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建物名称：ココネリ（</a:t>
            </a:r>
            <a:r>
              <a:rPr lang="en-US" altLang="ja-JP" sz="1200" kern="100" dirty="0" err="1">
                <a:effectLst/>
                <a:latin typeface="BIZ UDPゴシック" panose="020B0400000000000000" pitchFamily="50" charset="-128"/>
                <a:ea typeface="BIZ UDPゴシック" panose="020B0400000000000000" pitchFamily="50" charset="-128"/>
                <a:cs typeface="Times New Roman" panose="02020603050405020304" pitchFamily="18" charset="0"/>
              </a:rPr>
              <a:t>Coconeri</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所在地：東京都練馬区</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事業代表者：</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日立キャピタル（株）</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zh-TW"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敷地面積（</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zh-TW"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：約４，</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000</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延べ床面積（㎡）：約</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22</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690</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公共施設：子育て支援施設、区民・産業プラザ、　駐輪場</a:t>
            </a: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民間施設：回復期リハビリテーション病院、店舗、駐車場、駐輪場</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練馬駅北口区有地活用事業として、西武池袋線練馬駅北口交通広場に隣接する区有地に練馬の中心核を形成する拠点として複合施設（医療機関・商業施設等）を整備</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民間事業者が施設を建設する期間</a:t>
            </a:r>
            <a:r>
              <a:rPr 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50</a:t>
            </a:r>
            <a:r>
              <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年の定期借地権方式であり、施設の一部は区施設として区が完成後</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に</a:t>
            </a:r>
            <a:r>
              <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取得し所有</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19" name="テキスト ボックス 1">
            <a:extLst>
              <a:ext uri="{FF2B5EF4-FFF2-40B4-BE49-F238E27FC236}">
                <a16:creationId xmlns:a16="http://schemas.microsoft.com/office/drawing/2014/main" id="{954AFC8C-6B99-BF4C-4D79-3284BE6268D8}"/>
              </a:ext>
            </a:extLst>
          </p:cNvPr>
          <p:cNvSpPr txBox="1"/>
          <p:nvPr/>
        </p:nvSpPr>
        <p:spPr>
          <a:xfrm>
            <a:off x="4407206" y="1667879"/>
            <a:ext cx="3397250" cy="271796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建物名称：</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IKOZA</a:t>
            </a: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所在地：大和市福田</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事業代表者：</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日本土地建物株式会社</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zh-TW"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敷地面積（</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zh-TW"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：約</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5</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300</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延べ床面積（㎡）：約</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18</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500</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（公共</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4</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000</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、民間</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7</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000</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、駐車場</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7</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500</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公共施設：市役所分室、図書室、多目的ホール、学習センター</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民間施設：日帰り温泉施設、生鮮スーパー、金融機関、サービス店舗等</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・大和市施工による渋谷</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南部地区</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土地区画整理事業の一環として、本地区のまちづくりの核となる官民複合ビルとして建設</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30</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年の定期借地契約</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事業者が本施設を設計、建設、維持管理する。</a:t>
            </a:r>
          </a:p>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・本施設の所有権は事業者が有し、市は公共施設部分を借上げ使用。</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20" name="テキスト ボックス 1">
            <a:extLst>
              <a:ext uri="{FF2B5EF4-FFF2-40B4-BE49-F238E27FC236}">
                <a16:creationId xmlns:a16="http://schemas.microsoft.com/office/drawing/2014/main" id="{55F9A068-98B0-9F70-87FC-84F5A223804B}"/>
              </a:ext>
            </a:extLst>
          </p:cNvPr>
          <p:cNvSpPr txBox="1"/>
          <p:nvPr/>
        </p:nvSpPr>
        <p:spPr>
          <a:xfrm>
            <a:off x="8448269" y="1677055"/>
            <a:ext cx="3397250" cy="1223461"/>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名　称：アートラボはしもと</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所在地：相模原市緑区大山町</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優先交渉権</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者</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：株式会社イトーヨーカドー</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zh-TW"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敷地面積（</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zh-TW"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3660.76</a:t>
            </a:r>
            <a:r>
              <a:rPr lang="ja-JP" altLang="en-US"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p>
          <a:p>
            <a:pPr>
              <a:lnSpc>
                <a:spcPct val="107000"/>
              </a:lnSpc>
              <a:spcAft>
                <a:spcPts val="800"/>
              </a:spcAft>
            </a:pP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070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・現在提案されている整備内容は、事業対象地とアリオ橋本の平面駐車場敷地の一部を活用して増床棟を新たに整備し、店舗内にアートラボはしもと後継施設を設置。</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1500"/>
              </a:lnSpc>
              <a:spcAft>
                <a:spcPts val="800"/>
              </a:spcAft>
            </a:pP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6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・土地は市が所有したまま民間事業者に貸付</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6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（借地期間は</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30</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年を予定）。　</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1500"/>
              </a:lnSpc>
              <a:spcAft>
                <a:spcPts val="800"/>
              </a:spcAft>
            </a:pP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 </a:t>
            </a:r>
          </a:p>
          <a:p>
            <a:pPr>
              <a:lnSpc>
                <a:spcPts val="15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・現施設の解体工事は市が施工。</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1200"/>
              </a:lnSpc>
              <a:spcAft>
                <a:spcPts val="800"/>
              </a:spcAft>
            </a:pP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1300"/>
              </a:lnSpc>
              <a:spcAft>
                <a:spcPts val="800"/>
              </a:spcAft>
            </a:pP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zh-TW"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導入機能</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及び</a:t>
            </a:r>
            <a:r>
              <a:rPr lang="zh-TW"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連携方策</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として、アートラボはしもと、美術系大学、施設運営管理者、建物所有者で </a:t>
            </a:r>
            <a:r>
              <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rPr>
              <a:t>Art DistrictConsortium </a:t>
            </a:r>
            <a:r>
              <a:rPr lang="ja-JP" altLang="en-US" sz="1200" kern="100" dirty="0">
                <a:latin typeface="BIZ UDPゴシック" panose="020B0400000000000000" pitchFamily="50" charset="-128"/>
                <a:ea typeface="BIZ UDPゴシック" panose="020B0400000000000000" pitchFamily="50" charset="-128"/>
                <a:cs typeface="Times New Roman" panose="02020603050405020304" pitchFamily="18" charset="0"/>
              </a:rPr>
              <a:t>を組成し、産官学民の連携による各種事業を展開。</a:t>
            </a: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ts val="600"/>
              </a:lnSpc>
              <a:spcAft>
                <a:spcPts val="800"/>
              </a:spcAft>
            </a:pPr>
            <a:endParaRPr lang="en-US" altLang="ja-JP" sz="12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Tree>
    <p:extLst>
      <p:ext uri="{BB962C8B-B14F-4D97-AF65-F5344CB8AC3E}">
        <p14:creationId xmlns:p14="http://schemas.microsoft.com/office/powerpoint/2010/main" val="423937634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139</TotalTime>
  <Words>467</Words>
  <Application>Microsoft Office PowerPoint</Application>
  <PresentationFormat>ワイド画面</PresentationFormat>
  <Paragraphs>41</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小峯 拓也</dc:creator>
  <cp:lastModifiedBy>小峯 拓也</cp:lastModifiedBy>
  <cp:revision>3</cp:revision>
  <cp:lastPrinted>2024-12-10T10:41:01Z</cp:lastPrinted>
  <dcterms:created xsi:type="dcterms:W3CDTF">2024-12-05T10:40:08Z</dcterms:created>
  <dcterms:modified xsi:type="dcterms:W3CDTF">2024-12-10T10:57:54Z</dcterms:modified>
</cp:coreProperties>
</file>