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autoCompressPictures="0">
  <p:sldMasterIdLst>
    <p:sldMasterId id="2147483966" r:id="rId1"/>
  </p:sldMasterIdLst>
  <p:notesMasterIdLst>
    <p:notesMasterId r:id="rId13"/>
  </p:notesMasterIdLst>
  <p:handoutMasterIdLst>
    <p:handoutMasterId r:id="rId14"/>
  </p:handoutMasterIdLst>
  <p:sldIdLst>
    <p:sldId id="272" r:id="rId2"/>
    <p:sldId id="275" r:id="rId3"/>
    <p:sldId id="256" r:id="rId4"/>
    <p:sldId id="259" r:id="rId5"/>
    <p:sldId id="276" r:id="rId6"/>
    <p:sldId id="270" r:id="rId7"/>
    <p:sldId id="279" r:id="rId8"/>
    <p:sldId id="277" r:id="rId9"/>
    <p:sldId id="278" r:id="rId10"/>
    <p:sldId id="258" r:id="rId11"/>
    <p:sldId id="269" r:id="rId12"/>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09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8"/>
    <p:restoredTop sz="95897"/>
  </p:normalViewPr>
  <p:slideViewPr>
    <p:cSldViewPr snapToGrid="0" snapToObjects="1" showGuides="1">
      <p:cViewPr varScale="1">
        <p:scale>
          <a:sx n="124" d="100"/>
          <a:sy n="124" d="100"/>
        </p:scale>
        <p:origin x="248" y="184"/>
      </p:cViewPr>
      <p:guideLst>
        <p:guide orient="horz" pos="2183"/>
        <p:guide pos="3097"/>
      </p:guideLst>
    </p:cSldViewPr>
  </p:slideViewPr>
  <p:notesTextViewPr>
    <p:cViewPr>
      <p:scale>
        <a:sx n="1" d="1"/>
        <a:sy n="1" d="1"/>
      </p:scale>
      <p:origin x="0" y="0"/>
    </p:cViewPr>
  </p:notesTextViewPr>
  <p:sorterViewPr>
    <p:cViewPr>
      <p:scale>
        <a:sx n="155" d="100"/>
        <a:sy n="155" d="100"/>
      </p:scale>
      <p:origin x="0" y="0"/>
    </p:cViewPr>
  </p:sorterViewPr>
  <p:gridSpacing cx="72008" cy="72008"/>
</p:viewPr>
</file>

<file path=ppt/_rels/presentation.xml.rels>&#65279;<?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notesMaster" Target="notesMasters/notesMaster1.xml" /><Relationship Id="rId18" Type="http://schemas.openxmlformats.org/officeDocument/2006/relationships/tableStyles" Target="tableStyles.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theme" Target="theme/theme1.xml" /><Relationship Id="rId2" Type="http://schemas.openxmlformats.org/officeDocument/2006/relationships/slide" Target="slides/slide1.xml" /><Relationship Id="rId16" Type="http://schemas.openxmlformats.org/officeDocument/2006/relationships/viewProps" Target="viewProps.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5" Type="http://schemas.openxmlformats.org/officeDocument/2006/relationships/slide" Target="slides/slide4.xml" /><Relationship Id="rId15" Type="http://schemas.openxmlformats.org/officeDocument/2006/relationships/presProps" Target="presProps.xml" /><Relationship Id="rId10" Type="http://schemas.openxmlformats.org/officeDocument/2006/relationships/slide" Target="slides/slide9.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handoutMaster" Target="handoutMasters/handoutMaster1.xml"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2BDE5EED-82E0-1C4E-AF61-DE05B3A1F00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47A54106-3944-BB4C-B05C-E4FC27AF06A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2C818AF-F0CF-5042-B400-147A7840FDB1}" type="datetimeFigureOut">
              <a:rPr kumimoji="1" lang="ja-JP" altLang="en-US" smtClean="0"/>
              <a:t>2023/2/19</a:t>
            </a:fld>
            <a:endParaRPr kumimoji="1" lang="ja-JP" altLang="en-US"/>
          </a:p>
        </p:txBody>
      </p:sp>
      <p:sp>
        <p:nvSpPr>
          <p:cNvPr id="4" name="フッター プレースホルダー 3">
            <a:extLst>
              <a:ext uri="{FF2B5EF4-FFF2-40B4-BE49-F238E27FC236}">
                <a16:creationId xmlns:a16="http://schemas.microsoft.com/office/drawing/2014/main" id="{F46A1E6A-FAD7-E44B-81D0-B07170A5174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B8F9DBE4-849A-3A48-8679-E7A847A5E43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D3F5D78-C3AA-4947-AC4D-415A9B0D89D6}" type="slidenum">
              <a:rPr kumimoji="1" lang="ja-JP" altLang="en-US" smtClean="0"/>
              <a:t>‹#›</a:t>
            </a:fld>
            <a:endParaRPr kumimoji="1" lang="ja-JP" altLang="en-US"/>
          </a:p>
        </p:txBody>
      </p:sp>
    </p:spTree>
    <p:extLst>
      <p:ext uri="{BB962C8B-B14F-4D97-AF65-F5344CB8AC3E}">
        <p14:creationId xmlns:p14="http://schemas.microsoft.com/office/powerpoint/2010/main" val="32397890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D2029B-7236-CD4E-BE9A-33FA6E45E0CC}" type="datetimeFigureOut">
              <a:rPr kumimoji="1" lang="ja-JP" altLang="en-US" smtClean="0"/>
              <a:t>2023/2/19</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A774A8-85A3-4C42-9375-9A652DF988FD}" type="slidenum">
              <a:rPr kumimoji="1" lang="ja-JP" altLang="en-US" smtClean="0"/>
              <a:t>‹#›</a:t>
            </a:fld>
            <a:endParaRPr kumimoji="1" lang="ja-JP" altLang="en-US"/>
          </a:p>
        </p:txBody>
      </p:sp>
    </p:spTree>
    <p:extLst>
      <p:ext uri="{BB962C8B-B14F-4D97-AF65-F5344CB8AC3E}">
        <p14:creationId xmlns:p14="http://schemas.microsoft.com/office/powerpoint/2010/main" val="407759441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1E3E8C1-78E4-A143-9211-172DAF76A01B}"/>
              </a:ext>
            </a:extLst>
          </p:cNvPr>
          <p:cNvSpPr>
            <a:spLocks noGrp="1"/>
          </p:cNvSpPr>
          <p:nvPr>
            <p:ph type="ctrTitle"/>
          </p:nvPr>
        </p:nvSpPr>
        <p:spPr>
          <a:xfrm>
            <a:off x="1238250" y="1122363"/>
            <a:ext cx="7429500" cy="2387600"/>
          </a:xfrm>
        </p:spPr>
        <p:txBody>
          <a:bodyPr anchor="b"/>
          <a:lstStyle>
            <a:lvl1pPr algn="ctr">
              <a:defRPr sz="4875"/>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00E6780-152E-E94D-BB7A-31BA88C211C7}"/>
              </a:ext>
            </a:extLst>
          </p:cNvPr>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D3E0120C-53DF-8947-9B12-D31E2C98276A}"/>
              </a:ext>
            </a:extLst>
          </p:cNvPr>
          <p:cNvSpPr>
            <a:spLocks noGrp="1"/>
          </p:cNvSpPr>
          <p:nvPr>
            <p:ph type="dt" sz="half" idx="10"/>
          </p:nvPr>
        </p:nvSpPr>
        <p:spPr/>
        <p:txBody>
          <a:bodyPr/>
          <a:lstStyle/>
          <a:p>
            <a:fld id="{22529C8F-9133-484C-85B6-478BF3899AAD}" type="datetime1">
              <a:rPr lang="ja-JP" altLang="en-US" smtClean="0"/>
              <a:t>2023/2/19</a:t>
            </a:fld>
            <a:endParaRPr lang="en-US" dirty="0"/>
          </a:p>
        </p:txBody>
      </p:sp>
      <p:sp>
        <p:nvSpPr>
          <p:cNvPr id="5" name="フッター プレースホルダー 4">
            <a:extLst>
              <a:ext uri="{FF2B5EF4-FFF2-40B4-BE49-F238E27FC236}">
                <a16:creationId xmlns:a16="http://schemas.microsoft.com/office/drawing/2014/main" id="{CF708173-DAFB-D54F-A7D7-792CA25BE01E}"/>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5B28C048-D31B-A44E-BB3E-F08C2D8513FE}"/>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5744803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330ECFD-D305-E541-92E4-18A84C01100D}"/>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87FA3D9-D7C9-024B-8B28-DF2F497EE5BC}"/>
              </a:ext>
            </a:extLst>
          </p:cNvPr>
          <p:cNvSpPr>
            <a:spLocks noGrp="1"/>
          </p:cNvSpPr>
          <p:nvPr>
            <p:ph type="body" orient="vert" idx="1"/>
          </p:nvPr>
        </p:nvSpPr>
        <p:spPr/>
        <p:txBody>
          <a:bodyPr vert="eaVert"/>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E84BC1C-FAAC-C146-A078-5AC181AF5054}"/>
              </a:ext>
            </a:extLst>
          </p:cNvPr>
          <p:cNvSpPr>
            <a:spLocks noGrp="1"/>
          </p:cNvSpPr>
          <p:nvPr>
            <p:ph type="dt" sz="half" idx="10"/>
          </p:nvPr>
        </p:nvSpPr>
        <p:spPr/>
        <p:txBody>
          <a:bodyPr/>
          <a:lstStyle/>
          <a:p>
            <a:fld id="{9187100F-0B71-5A41-8A79-3DA0EA523E6C}" type="datetime1">
              <a:rPr lang="ja-JP" altLang="en-US" smtClean="0"/>
              <a:t>2023/2/19</a:t>
            </a:fld>
            <a:endParaRPr lang="en-US" dirty="0"/>
          </a:p>
        </p:txBody>
      </p:sp>
      <p:sp>
        <p:nvSpPr>
          <p:cNvPr id="5" name="フッター プレースホルダー 4">
            <a:extLst>
              <a:ext uri="{FF2B5EF4-FFF2-40B4-BE49-F238E27FC236}">
                <a16:creationId xmlns:a16="http://schemas.microsoft.com/office/drawing/2014/main" id="{759DFA53-8E16-F148-99FC-75BA49231907}"/>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92A55E7D-5C48-5148-8DB4-423823D9203F}"/>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415144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A86AE682-7177-3F40-B891-56ED5182FC31}"/>
              </a:ext>
            </a:extLst>
          </p:cNvPr>
          <p:cNvSpPr>
            <a:spLocks noGrp="1"/>
          </p:cNvSpPr>
          <p:nvPr>
            <p:ph type="title" orient="vert"/>
          </p:nvPr>
        </p:nvSpPr>
        <p:spPr>
          <a:xfrm>
            <a:off x="7088981" y="365125"/>
            <a:ext cx="2135981"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71657B3-17B2-6944-97C6-FD47F4FF79F6}"/>
              </a:ext>
            </a:extLst>
          </p:cNvPr>
          <p:cNvSpPr>
            <a:spLocks noGrp="1"/>
          </p:cNvSpPr>
          <p:nvPr>
            <p:ph type="body" orient="vert" idx="1"/>
          </p:nvPr>
        </p:nvSpPr>
        <p:spPr>
          <a:xfrm>
            <a:off x="681037" y="365125"/>
            <a:ext cx="6284119" cy="5811838"/>
          </a:xfrm>
        </p:spPr>
        <p:txBody>
          <a:bodyPr vert="eaVert"/>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5F98966-CA9F-3F40-96E1-3FC78D98E0D5}"/>
              </a:ext>
            </a:extLst>
          </p:cNvPr>
          <p:cNvSpPr>
            <a:spLocks noGrp="1"/>
          </p:cNvSpPr>
          <p:nvPr>
            <p:ph type="dt" sz="half" idx="10"/>
          </p:nvPr>
        </p:nvSpPr>
        <p:spPr/>
        <p:txBody>
          <a:bodyPr/>
          <a:lstStyle/>
          <a:p>
            <a:fld id="{DF974F13-DDF7-5B4F-9B1D-59784043C4C8}" type="datetime1">
              <a:rPr lang="ja-JP" altLang="en-US" smtClean="0"/>
              <a:t>2023/2/19</a:t>
            </a:fld>
            <a:endParaRPr lang="en-US" dirty="0"/>
          </a:p>
        </p:txBody>
      </p:sp>
      <p:sp>
        <p:nvSpPr>
          <p:cNvPr id="5" name="フッター プレースホルダー 4">
            <a:extLst>
              <a:ext uri="{FF2B5EF4-FFF2-40B4-BE49-F238E27FC236}">
                <a16:creationId xmlns:a16="http://schemas.microsoft.com/office/drawing/2014/main" id="{F3025F64-BF21-8C4F-8CDB-1578E13221E0}"/>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C171B043-3FFA-FB46-8D5D-735F723B1D01}"/>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76878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632EBE0-6998-2248-B7A0-B35695444F8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ADE59D6-70C5-7547-B647-585F1FEA1E02}"/>
              </a:ext>
            </a:extLst>
          </p:cNvPr>
          <p:cNvSpPr>
            <a:spLocks noGrp="1"/>
          </p:cNvSpPr>
          <p:nvPr>
            <p:ph idx="1"/>
          </p:nvPr>
        </p:nvSpPr>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F6AB573-E44B-8346-B6A7-7BDD597E7DBB}"/>
              </a:ext>
            </a:extLst>
          </p:cNvPr>
          <p:cNvSpPr>
            <a:spLocks noGrp="1"/>
          </p:cNvSpPr>
          <p:nvPr>
            <p:ph type="dt" sz="half" idx="10"/>
          </p:nvPr>
        </p:nvSpPr>
        <p:spPr/>
        <p:txBody>
          <a:bodyPr/>
          <a:lstStyle/>
          <a:p>
            <a:fld id="{0B8D9436-69E9-534C-92E5-445DCCB853B0}" type="datetime1">
              <a:rPr lang="ja-JP" altLang="en-US" smtClean="0"/>
              <a:t>2023/2/19</a:t>
            </a:fld>
            <a:endParaRPr lang="en-US" dirty="0"/>
          </a:p>
        </p:txBody>
      </p:sp>
      <p:sp>
        <p:nvSpPr>
          <p:cNvPr id="5" name="フッター プレースホルダー 4">
            <a:extLst>
              <a:ext uri="{FF2B5EF4-FFF2-40B4-BE49-F238E27FC236}">
                <a16:creationId xmlns:a16="http://schemas.microsoft.com/office/drawing/2014/main" id="{8F8E802C-E00E-D74F-895E-707838259D53}"/>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7EBF1755-8778-5F46-83E6-81984475336F}"/>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77364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7FC7F2-B25D-9F4A-92C7-565E5594C1CB}"/>
              </a:ext>
            </a:extLst>
          </p:cNvPr>
          <p:cNvSpPr>
            <a:spLocks noGrp="1"/>
          </p:cNvSpPr>
          <p:nvPr>
            <p:ph type="title"/>
          </p:nvPr>
        </p:nvSpPr>
        <p:spPr>
          <a:xfrm>
            <a:off x="675878" y="1709739"/>
            <a:ext cx="8543925" cy="2852737"/>
          </a:xfrm>
        </p:spPr>
        <p:txBody>
          <a:bodyPr anchor="b"/>
          <a:lstStyle>
            <a:lvl1pPr>
              <a:defRPr sz="4875"/>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E2A3900-D062-5347-92FB-C510E4A1B4C5}"/>
              </a:ext>
            </a:extLst>
          </p:cNvPr>
          <p:cNvSpPr>
            <a:spLocks noGrp="1"/>
          </p:cNvSpPr>
          <p:nvPr>
            <p:ph type="body" idx="1"/>
          </p:nvPr>
        </p:nvSpPr>
        <p:spPr>
          <a:xfrm>
            <a:off x="675878" y="4589464"/>
            <a:ext cx="8543925" cy="1500187"/>
          </a:xfrm>
        </p:spPr>
        <p:txBody>
          <a:bodyPr/>
          <a:lstStyle>
            <a:lvl1pPr marL="0" indent="0">
              <a:buNone/>
              <a:defRPr sz="1950">
                <a:solidFill>
                  <a:schemeClr val="tx1">
                    <a:tint val="75000"/>
                  </a:schemeClr>
                </a:solidFill>
              </a:defRPr>
            </a:lvl1pPr>
            <a:lvl2pPr marL="371475" indent="0">
              <a:buNone/>
              <a:defRPr sz="1625">
                <a:solidFill>
                  <a:schemeClr val="tx1">
                    <a:tint val="75000"/>
                  </a:schemeClr>
                </a:solidFill>
              </a:defRPr>
            </a:lvl2pPr>
            <a:lvl3pPr marL="742950" indent="0">
              <a:buNone/>
              <a:defRPr sz="1463">
                <a:solidFill>
                  <a:schemeClr val="tx1">
                    <a:tint val="75000"/>
                  </a:schemeClr>
                </a:solidFill>
              </a:defRPr>
            </a:lvl3pPr>
            <a:lvl4pPr marL="1114425" indent="0">
              <a:buNone/>
              <a:defRPr sz="1300">
                <a:solidFill>
                  <a:schemeClr val="tx1">
                    <a:tint val="75000"/>
                  </a:schemeClr>
                </a:solidFill>
              </a:defRPr>
            </a:lvl4pPr>
            <a:lvl5pPr marL="1485900" indent="0">
              <a:buNone/>
              <a:defRPr sz="1300">
                <a:solidFill>
                  <a:schemeClr val="tx1">
                    <a:tint val="75000"/>
                  </a:schemeClr>
                </a:solidFill>
              </a:defRPr>
            </a:lvl5pPr>
            <a:lvl6pPr marL="1857375" indent="0">
              <a:buNone/>
              <a:defRPr sz="1300">
                <a:solidFill>
                  <a:schemeClr val="tx1">
                    <a:tint val="75000"/>
                  </a:schemeClr>
                </a:solidFill>
              </a:defRPr>
            </a:lvl6pPr>
            <a:lvl7pPr marL="2228850" indent="0">
              <a:buNone/>
              <a:defRPr sz="1300">
                <a:solidFill>
                  <a:schemeClr val="tx1">
                    <a:tint val="75000"/>
                  </a:schemeClr>
                </a:solidFill>
              </a:defRPr>
            </a:lvl7pPr>
            <a:lvl8pPr marL="2600325" indent="0">
              <a:buNone/>
              <a:defRPr sz="1300">
                <a:solidFill>
                  <a:schemeClr val="tx1">
                    <a:tint val="75000"/>
                  </a:schemeClr>
                </a:solidFill>
              </a:defRPr>
            </a:lvl8pPr>
            <a:lvl9pPr marL="2971800" indent="0">
              <a:buNone/>
              <a:defRPr sz="1300">
                <a:solidFill>
                  <a:schemeClr val="tx1">
                    <a:tint val="75000"/>
                  </a:schemeClr>
                </a:solidFill>
              </a:defRPr>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2CB354B-AB7C-9F4A-9038-8BDDE742D90E}"/>
              </a:ext>
            </a:extLst>
          </p:cNvPr>
          <p:cNvSpPr>
            <a:spLocks noGrp="1"/>
          </p:cNvSpPr>
          <p:nvPr>
            <p:ph type="dt" sz="half" idx="10"/>
          </p:nvPr>
        </p:nvSpPr>
        <p:spPr/>
        <p:txBody>
          <a:bodyPr/>
          <a:lstStyle/>
          <a:p>
            <a:fld id="{8BA28DCC-0603-E048-B22E-8C4F6AF23606}" type="datetime1">
              <a:rPr lang="ja-JP" altLang="en-US" smtClean="0"/>
              <a:t>2023/2/19</a:t>
            </a:fld>
            <a:endParaRPr lang="en-US" dirty="0"/>
          </a:p>
        </p:txBody>
      </p:sp>
      <p:sp>
        <p:nvSpPr>
          <p:cNvPr id="5" name="フッター プレースホルダー 4">
            <a:extLst>
              <a:ext uri="{FF2B5EF4-FFF2-40B4-BE49-F238E27FC236}">
                <a16:creationId xmlns:a16="http://schemas.microsoft.com/office/drawing/2014/main" id="{8A167CDA-51D1-ED4E-9CB1-E557F379DAA0}"/>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1A69E85A-0532-A04D-AE6D-20811648C2A7}"/>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493082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70532B7-764A-1041-848D-828E7B1CAF8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62FADEB-5A25-EE4A-A273-79718F2F0F06}"/>
              </a:ext>
            </a:extLst>
          </p:cNvPr>
          <p:cNvSpPr>
            <a:spLocks noGrp="1"/>
          </p:cNvSpPr>
          <p:nvPr>
            <p:ph sz="half" idx="1"/>
          </p:nvPr>
        </p:nvSpPr>
        <p:spPr>
          <a:xfrm>
            <a:off x="681038" y="1825625"/>
            <a:ext cx="4210050" cy="435133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27DF17E0-5E3B-8C4D-B124-348CB0360BED}"/>
              </a:ext>
            </a:extLst>
          </p:cNvPr>
          <p:cNvSpPr>
            <a:spLocks noGrp="1"/>
          </p:cNvSpPr>
          <p:nvPr>
            <p:ph sz="half" idx="2"/>
          </p:nvPr>
        </p:nvSpPr>
        <p:spPr>
          <a:xfrm>
            <a:off x="5014913" y="1825625"/>
            <a:ext cx="4210050" cy="435133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750C2504-8412-4040-AA32-729F37C1404D}"/>
              </a:ext>
            </a:extLst>
          </p:cNvPr>
          <p:cNvSpPr>
            <a:spLocks noGrp="1"/>
          </p:cNvSpPr>
          <p:nvPr>
            <p:ph type="dt" sz="half" idx="10"/>
          </p:nvPr>
        </p:nvSpPr>
        <p:spPr/>
        <p:txBody>
          <a:bodyPr/>
          <a:lstStyle/>
          <a:p>
            <a:fld id="{E532C61C-2B35-DE43-87E6-A41C909D74FE}" type="datetime1">
              <a:rPr lang="ja-JP" altLang="en-US" smtClean="0"/>
              <a:t>2023/2/19</a:t>
            </a:fld>
            <a:endParaRPr lang="en-US" dirty="0"/>
          </a:p>
        </p:txBody>
      </p:sp>
      <p:sp>
        <p:nvSpPr>
          <p:cNvPr id="6" name="フッター プレースホルダー 5">
            <a:extLst>
              <a:ext uri="{FF2B5EF4-FFF2-40B4-BE49-F238E27FC236}">
                <a16:creationId xmlns:a16="http://schemas.microsoft.com/office/drawing/2014/main" id="{20455836-49D2-EF4B-8337-36D686303CB6}"/>
              </a:ext>
            </a:extLst>
          </p:cNvPr>
          <p:cNvSpPr>
            <a:spLocks noGrp="1"/>
          </p:cNvSpPr>
          <p:nvPr>
            <p:ph type="ftr" sz="quarter" idx="11"/>
          </p:nvPr>
        </p:nvSpPr>
        <p:spPr/>
        <p:txBody>
          <a:bodyPr/>
          <a:lstStyle/>
          <a:p>
            <a:endParaRPr lang="en-US" dirty="0"/>
          </a:p>
        </p:txBody>
      </p:sp>
      <p:sp>
        <p:nvSpPr>
          <p:cNvPr id="7" name="スライド番号プレースホルダー 6">
            <a:extLst>
              <a:ext uri="{FF2B5EF4-FFF2-40B4-BE49-F238E27FC236}">
                <a16:creationId xmlns:a16="http://schemas.microsoft.com/office/drawing/2014/main" id="{BE9578DE-4158-0E4B-A695-DD93D3270393}"/>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40885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4EF951-7CA5-AC4F-964A-1A9E4A91CCE4}"/>
              </a:ext>
            </a:extLst>
          </p:cNvPr>
          <p:cNvSpPr>
            <a:spLocks noGrp="1"/>
          </p:cNvSpPr>
          <p:nvPr>
            <p:ph type="title"/>
          </p:nvPr>
        </p:nvSpPr>
        <p:spPr>
          <a:xfrm>
            <a:off x="682328" y="365126"/>
            <a:ext cx="8543925"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C2FF458-96A1-F94F-82FC-9834A6FF5A9E}"/>
              </a:ext>
            </a:extLst>
          </p:cNvPr>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6189743C-DA88-DB46-83D3-4917971740E2}"/>
              </a:ext>
            </a:extLst>
          </p:cNvPr>
          <p:cNvSpPr>
            <a:spLocks noGrp="1"/>
          </p:cNvSpPr>
          <p:nvPr>
            <p:ph sz="half" idx="2"/>
          </p:nvPr>
        </p:nvSpPr>
        <p:spPr>
          <a:xfrm>
            <a:off x="682328" y="2505075"/>
            <a:ext cx="4190702" cy="368458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2B2E5BE3-8BE2-E246-888C-E0B4B21A154E}"/>
              </a:ext>
            </a:extLst>
          </p:cNvPr>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コンテンツ プレースホルダー 5">
            <a:extLst>
              <a:ext uri="{FF2B5EF4-FFF2-40B4-BE49-F238E27FC236}">
                <a16:creationId xmlns:a16="http://schemas.microsoft.com/office/drawing/2014/main" id="{8B62AC0E-002E-4B44-BAF2-BDB22BBA6AEC}"/>
              </a:ext>
            </a:extLst>
          </p:cNvPr>
          <p:cNvSpPr>
            <a:spLocks noGrp="1"/>
          </p:cNvSpPr>
          <p:nvPr>
            <p:ph sz="quarter" idx="4"/>
          </p:nvPr>
        </p:nvSpPr>
        <p:spPr>
          <a:xfrm>
            <a:off x="5014913" y="2505075"/>
            <a:ext cx="4211340" cy="368458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7CFDBCF3-7B96-D74C-ACEF-8343D2A237BE}"/>
              </a:ext>
            </a:extLst>
          </p:cNvPr>
          <p:cNvSpPr>
            <a:spLocks noGrp="1"/>
          </p:cNvSpPr>
          <p:nvPr>
            <p:ph type="dt" sz="half" idx="10"/>
          </p:nvPr>
        </p:nvSpPr>
        <p:spPr/>
        <p:txBody>
          <a:bodyPr/>
          <a:lstStyle/>
          <a:p>
            <a:fld id="{A673BAD9-7047-6F4C-96E2-D3FF9719D82B}" type="datetime1">
              <a:rPr lang="ja-JP" altLang="en-US" smtClean="0"/>
              <a:t>2023/2/19</a:t>
            </a:fld>
            <a:endParaRPr lang="en-US" dirty="0"/>
          </a:p>
        </p:txBody>
      </p:sp>
      <p:sp>
        <p:nvSpPr>
          <p:cNvPr id="8" name="フッター プレースホルダー 7">
            <a:extLst>
              <a:ext uri="{FF2B5EF4-FFF2-40B4-BE49-F238E27FC236}">
                <a16:creationId xmlns:a16="http://schemas.microsoft.com/office/drawing/2014/main" id="{AF3A9B9A-EC64-7541-AE4F-B1E1796209E0}"/>
              </a:ext>
            </a:extLst>
          </p:cNvPr>
          <p:cNvSpPr>
            <a:spLocks noGrp="1"/>
          </p:cNvSpPr>
          <p:nvPr>
            <p:ph type="ftr" sz="quarter" idx="11"/>
          </p:nvPr>
        </p:nvSpPr>
        <p:spPr/>
        <p:txBody>
          <a:bodyPr/>
          <a:lstStyle/>
          <a:p>
            <a:endParaRPr lang="en-US" dirty="0"/>
          </a:p>
        </p:txBody>
      </p:sp>
      <p:sp>
        <p:nvSpPr>
          <p:cNvPr id="9" name="スライド番号プレースホルダー 8">
            <a:extLst>
              <a:ext uri="{FF2B5EF4-FFF2-40B4-BE49-F238E27FC236}">
                <a16:creationId xmlns:a16="http://schemas.microsoft.com/office/drawing/2014/main" id="{32203BF2-94DE-4741-BF39-21211289DB96}"/>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70783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642E52-D71F-B94F-AF76-14A339780FC8}"/>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DD01E01-BCB8-954E-97CC-74F5831D9BDE}"/>
              </a:ext>
            </a:extLst>
          </p:cNvPr>
          <p:cNvSpPr>
            <a:spLocks noGrp="1"/>
          </p:cNvSpPr>
          <p:nvPr>
            <p:ph type="dt" sz="half" idx="10"/>
          </p:nvPr>
        </p:nvSpPr>
        <p:spPr/>
        <p:txBody>
          <a:bodyPr/>
          <a:lstStyle/>
          <a:p>
            <a:fld id="{D2EEF296-1DB0-8744-81E5-F923157DFF5E}" type="datetime1">
              <a:rPr lang="ja-JP" altLang="en-US" smtClean="0"/>
              <a:t>2023/2/19</a:t>
            </a:fld>
            <a:endParaRPr lang="en-US" dirty="0"/>
          </a:p>
        </p:txBody>
      </p:sp>
      <p:sp>
        <p:nvSpPr>
          <p:cNvPr id="4" name="フッター プレースホルダー 3">
            <a:extLst>
              <a:ext uri="{FF2B5EF4-FFF2-40B4-BE49-F238E27FC236}">
                <a16:creationId xmlns:a16="http://schemas.microsoft.com/office/drawing/2014/main" id="{52BC602E-774A-5747-92F4-23B1EB85CDBB}"/>
              </a:ext>
            </a:extLst>
          </p:cNvPr>
          <p:cNvSpPr>
            <a:spLocks noGrp="1"/>
          </p:cNvSpPr>
          <p:nvPr>
            <p:ph type="ftr" sz="quarter" idx="11"/>
          </p:nvPr>
        </p:nvSpPr>
        <p:spPr/>
        <p:txBody>
          <a:bodyPr/>
          <a:lstStyle/>
          <a:p>
            <a:endParaRPr lang="en-US" dirty="0"/>
          </a:p>
        </p:txBody>
      </p:sp>
      <p:sp>
        <p:nvSpPr>
          <p:cNvPr id="5" name="スライド番号プレースホルダー 4">
            <a:extLst>
              <a:ext uri="{FF2B5EF4-FFF2-40B4-BE49-F238E27FC236}">
                <a16:creationId xmlns:a16="http://schemas.microsoft.com/office/drawing/2014/main" id="{C7DB4B8E-C897-074C-B45C-2BAE665C2EC1}"/>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44053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D5BCDA3-A134-A14D-8829-29EE637E7DCD}"/>
              </a:ext>
            </a:extLst>
          </p:cNvPr>
          <p:cNvSpPr>
            <a:spLocks noGrp="1"/>
          </p:cNvSpPr>
          <p:nvPr>
            <p:ph type="dt" sz="half" idx="10"/>
          </p:nvPr>
        </p:nvSpPr>
        <p:spPr/>
        <p:txBody>
          <a:bodyPr/>
          <a:lstStyle/>
          <a:p>
            <a:fld id="{AF757FC8-0D62-3443-BD34-E476C758F88C}" type="datetime1">
              <a:rPr lang="ja-JP" altLang="en-US" smtClean="0"/>
              <a:t>2023/2/19</a:t>
            </a:fld>
            <a:endParaRPr lang="en-US" dirty="0"/>
          </a:p>
        </p:txBody>
      </p:sp>
      <p:sp>
        <p:nvSpPr>
          <p:cNvPr id="3" name="フッター プレースホルダー 2">
            <a:extLst>
              <a:ext uri="{FF2B5EF4-FFF2-40B4-BE49-F238E27FC236}">
                <a16:creationId xmlns:a16="http://schemas.microsoft.com/office/drawing/2014/main" id="{D77B2348-2976-5041-8621-8EE7382E67FC}"/>
              </a:ext>
            </a:extLst>
          </p:cNvPr>
          <p:cNvSpPr>
            <a:spLocks noGrp="1"/>
          </p:cNvSpPr>
          <p:nvPr>
            <p:ph type="ftr" sz="quarter" idx="11"/>
          </p:nvPr>
        </p:nvSpPr>
        <p:spPr/>
        <p:txBody>
          <a:bodyPr/>
          <a:lstStyle/>
          <a:p>
            <a:endParaRPr lang="en-US" dirty="0"/>
          </a:p>
        </p:txBody>
      </p:sp>
      <p:sp>
        <p:nvSpPr>
          <p:cNvPr id="4" name="スライド番号プレースホルダー 3">
            <a:extLst>
              <a:ext uri="{FF2B5EF4-FFF2-40B4-BE49-F238E27FC236}">
                <a16:creationId xmlns:a16="http://schemas.microsoft.com/office/drawing/2014/main" id="{43395C5C-49F7-4F45-A907-FE1DE1F87833}"/>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52000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8AF67A-4DF4-E449-B9E5-91C0C2A300D1}"/>
              </a:ext>
            </a:extLst>
          </p:cNvPr>
          <p:cNvSpPr>
            <a:spLocks noGrp="1"/>
          </p:cNvSpPr>
          <p:nvPr>
            <p:ph type="title"/>
          </p:nvPr>
        </p:nvSpPr>
        <p:spPr>
          <a:xfrm>
            <a:off x="682328" y="457200"/>
            <a:ext cx="3194943" cy="1600200"/>
          </a:xfrm>
        </p:spPr>
        <p:txBody>
          <a:bodyPr anchor="b"/>
          <a:lstStyle>
            <a:lvl1pPr>
              <a:defRPr sz="26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08402FB-3D37-1F44-9CE4-1794AA85481B}"/>
              </a:ext>
            </a:extLst>
          </p:cNvPr>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52490A6D-F9F3-954D-B532-391EA591CDA5}"/>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70770C3A-F0E6-4244-9655-664C0025A508}"/>
              </a:ext>
            </a:extLst>
          </p:cNvPr>
          <p:cNvSpPr>
            <a:spLocks noGrp="1"/>
          </p:cNvSpPr>
          <p:nvPr>
            <p:ph type="dt" sz="half" idx="10"/>
          </p:nvPr>
        </p:nvSpPr>
        <p:spPr/>
        <p:txBody>
          <a:bodyPr/>
          <a:lstStyle/>
          <a:p>
            <a:fld id="{41244446-2914-5141-8938-0A1C140F2DE6}" type="datetime1">
              <a:rPr lang="ja-JP" altLang="en-US" smtClean="0"/>
              <a:t>2023/2/19</a:t>
            </a:fld>
            <a:endParaRPr lang="en-US" dirty="0"/>
          </a:p>
        </p:txBody>
      </p:sp>
      <p:sp>
        <p:nvSpPr>
          <p:cNvPr id="6" name="フッター プレースホルダー 5">
            <a:extLst>
              <a:ext uri="{FF2B5EF4-FFF2-40B4-BE49-F238E27FC236}">
                <a16:creationId xmlns:a16="http://schemas.microsoft.com/office/drawing/2014/main" id="{9EA5111A-8F9D-9E4D-92B6-928C6CC2941D}"/>
              </a:ext>
            </a:extLst>
          </p:cNvPr>
          <p:cNvSpPr>
            <a:spLocks noGrp="1"/>
          </p:cNvSpPr>
          <p:nvPr>
            <p:ph type="ftr" sz="quarter" idx="11"/>
          </p:nvPr>
        </p:nvSpPr>
        <p:spPr/>
        <p:txBody>
          <a:bodyPr/>
          <a:lstStyle/>
          <a:p>
            <a:endParaRPr lang="en-US" dirty="0"/>
          </a:p>
        </p:txBody>
      </p:sp>
      <p:sp>
        <p:nvSpPr>
          <p:cNvPr id="7" name="スライド番号プレースホルダー 6">
            <a:extLst>
              <a:ext uri="{FF2B5EF4-FFF2-40B4-BE49-F238E27FC236}">
                <a16:creationId xmlns:a16="http://schemas.microsoft.com/office/drawing/2014/main" id="{317DB670-5C37-C248-83BF-08C97F7C85E6}"/>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325690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49A04E-674F-0846-B422-EDFF84C207B0}"/>
              </a:ext>
            </a:extLst>
          </p:cNvPr>
          <p:cNvSpPr>
            <a:spLocks noGrp="1"/>
          </p:cNvSpPr>
          <p:nvPr>
            <p:ph type="title"/>
          </p:nvPr>
        </p:nvSpPr>
        <p:spPr>
          <a:xfrm>
            <a:off x="682328" y="457200"/>
            <a:ext cx="3194943" cy="1600200"/>
          </a:xfrm>
        </p:spPr>
        <p:txBody>
          <a:bodyPr anchor="b"/>
          <a:lstStyle>
            <a:lvl1pPr>
              <a:defRPr sz="26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910E914-71B2-6041-853E-8F168D10A077}"/>
              </a:ext>
            </a:extLst>
          </p:cNvPr>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endParaRPr kumimoji="1" lang="ja-JP" altLang="en-US"/>
          </a:p>
        </p:txBody>
      </p:sp>
      <p:sp>
        <p:nvSpPr>
          <p:cNvPr id="4" name="テキスト プレースホルダー 3">
            <a:extLst>
              <a:ext uri="{FF2B5EF4-FFF2-40B4-BE49-F238E27FC236}">
                <a16:creationId xmlns:a16="http://schemas.microsoft.com/office/drawing/2014/main" id="{55730190-C4B8-564F-BE1D-BA44742AFF82}"/>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44FBEF1F-03D9-6C4E-90AD-E644038063CA}"/>
              </a:ext>
            </a:extLst>
          </p:cNvPr>
          <p:cNvSpPr>
            <a:spLocks noGrp="1"/>
          </p:cNvSpPr>
          <p:nvPr>
            <p:ph type="dt" sz="half" idx="10"/>
          </p:nvPr>
        </p:nvSpPr>
        <p:spPr/>
        <p:txBody>
          <a:bodyPr/>
          <a:lstStyle/>
          <a:p>
            <a:fld id="{A480A397-D995-2B4C-B8C1-0476192E3D88}" type="datetime1">
              <a:rPr lang="ja-JP" altLang="en-US" smtClean="0"/>
              <a:t>2023/2/19</a:t>
            </a:fld>
            <a:endParaRPr lang="en-US" dirty="0"/>
          </a:p>
        </p:txBody>
      </p:sp>
      <p:sp>
        <p:nvSpPr>
          <p:cNvPr id="6" name="フッター プレースホルダー 5">
            <a:extLst>
              <a:ext uri="{FF2B5EF4-FFF2-40B4-BE49-F238E27FC236}">
                <a16:creationId xmlns:a16="http://schemas.microsoft.com/office/drawing/2014/main" id="{D417E57D-3761-4343-B997-D8A9F8EA7BC8}"/>
              </a:ext>
            </a:extLst>
          </p:cNvPr>
          <p:cNvSpPr>
            <a:spLocks noGrp="1"/>
          </p:cNvSpPr>
          <p:nvPr>
            <p:ph type="ftr" sz="quarter" idx="11"/>
          </p:nvPr>
        </p:nvSpPr>
        <p:spPr/>
        <p:txBody>
          <a:bodyPr/>
          <a:lstStyle/>
          <a:p>
            <a:endParaRPr lang="en-US" dirty="0"/>
          </a:p>
        </p:txBody>
      </p:sp>
      <p:sp>
        <p:nvSpPr>
          <p:cNvPr id="7" name="スライド番号プレースホルダー 6">
            <a:extLst>
              <a:ext uri="{FF2B5EF4-FFF2-40B4-BE49-F238E27FC236}">
                <a16:creationId xmlns:a16="http://schemas.microsoft.com/office/drawing/2014/main" id="{3A3A3B0E-1A28-9543-AFE4-077F7606F8E8}"/>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016589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EBAF302D-0B3B-6341-BF4F-878BB7EAED3A}"/>
              </a:ext>
            </a:extLst>
          </p:cNvPr>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921AB15-05C2-B341-9998-7A1F5FDA3E3C}"/>
              </a:ext>
            </a:extLst>
          </p:cNvPr>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65ED235-A37B-234A-8E67-30F05312C0A8}"/>
              </a:ext>
            </a:extLst>
          </p:cNvPr>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75000"/>
                  </a:schemeClr>
                </a:solidFill>
              </a:defRPr>
            </a:lvl1pPr>
          </a:lstStyle>
          <a:p>
            <a:fld id="{8EB88AE6-D2E3-4F4F-B3A0-2E5881B6B536}" type="datetime1">
              <a:rPr lang="ja-JP" altLang="en-US" smtClean="0"/>
              <a:t>2023/2/19</a:t>
            </a:fld>
            <a:endParaRPr lang="en-US" dirty="0"/>
          </a:p>
        </p:txBody>
      </p:sp>
      <p:sp>
        <p:nvSpPr>
          <p:cNvPr id="5" name="フッター プレースホルダー 4">
            <a:extLst>
              <a:ext uri="{FF2B5EF4-FFF2-40B4-BE49-F238E27FC236}">
                <a16:creationId xmlns:a16="http://schemas.microsoft.com/office/drawing/2014/main" id="{1CF21995-8336-3C48-AB47-BCB8D40B2545}"/>
              </a:ext>
            </a:extLst>
          </p:cNvPr>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75000"/>
                  </a:schemeClr>
                </a:solidFill>
              </a:defRPr>
            </a:lvl1pPr>
          </a:lstStyle>
          <a:p>
            <a:endParaRPr lang="en-US" dirty="0"/>
          </a:p>
        </p:txBody>
      </p:sp>
      <p:sp>
        <p:nvSpPr>
          <p:cNvPr id="6" name="スライド番号プレースホルダー 5">
            <a:extLst>
              <a:ext uri="{FF2B5EF4-FFF2-40B4-BE49-F238E27FC236}">
                <a16:creationId xmlns:a16="http://schemas.microsoft.com/office/drawing/2014/main" id="{676FBB8A-FF16-FB45-96AD-D14EDD7C0F36}"/>
              </a:ext>
            </a:extLst>
          </p:cNvPr>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975">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644238463"/>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 id="2147483977" r:id="rId11"/>
  </p:sldLayoutIdLst>
  <p:hf hdr="0" ftr="0" dt="0"/>
  <p:txStyles>
    <p:title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kumimoji="1"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kumimoji="1"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kumimoji="1"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9pPr>
    </p:bodyStyle>
    <p:otherStyle>
      <a:defPPr>
        <a:defRPr lang="ja-JP"/>
      </a:defPPr>
      <a:lvl1pPr marL="0" algn="l" defTabSz="742950" rtl="0" eaLnBrk="1" latinLnBrk="0" hangingPunct="1">
        <a:defRPr kumimoji="1" sz="1463" kern="1200">
          <a:solidFill>
            <a:schemeClr val="tx1"/>
          </a:solidFill>
          <a:latin typeface="+mn-lt"/>
          <a:ea typeface="+mn-ea"/>
          <a:cs typeface="+mn-cs"/>
        </a:defRPr>
      </a:lvl1pPr>
      <a:lvl2pPr marL="371475" algn="l" defTabSz="742950" rtl="0" eaLnBrk="1" latinLnBrk="0" hangingPunct="1">
        <a:defRPr kumimoji="1" sz="1463" kern="1200">
          <a:solidFill>
            <a:schemeClr val="tx1"/>
          </a:solidFill>
          <a:latin typeface="+mn-lt"/>
          <a:ea typeface="+mn-ea"/>
          <a:cs typeface="+mn-cs"/>
        </a:defRPr>
      </a:lvl2pPr>
      <a:lvl3pPr marL="742950" algn="l" defTabSz="742950" rtl="0" eaLnBrk="1" latinLnBrk="0" hangingPunct="1">
        <a:defRPr kumimoji="1" sz="1463" kern="1200">
          <a:solidFill>
            <a:schemeClr val="tx1"/>
          </a:solidFill>
          <a:latin typeface="+mn-lt"/>
          <a:ea typeface="+mn-ea"/>
          <a:cs typeface="+mn-cs"/>
        </a:defRPr>
      </a:lvl3pPr>
      <a:lvl4pPr marL="1114425" algn="l" defTabSz="742950" rtl="0" eaLnBrk="1" latinLnBrk="0" hangingPunct="1">
        <a:defRPr kumimoji="1" sz="1463" kern="1200">
          <a:solidFill>
            <a:schemeClr val="tx1"/>
          </a:solidFill>
          <a:latin typeface="+mn-lt"/>
          <a:ea typeface="+mn-ea"/>
          <a:cs typeface="+mn-cs"/>
        </a:defRPr>
      </a:lvl4pPr>
      <a:lvl5pPr marL="1485900" algn="l" defTabSz="742950" rtl="0" eaLnBrk="1" latinLnBrk="0" hangingPunct="1">
        <a:defRPr kumimoji="1" sz="1463" kern="1200">
          <a:solidFill>
            <a:schemeClr val="tx1"/>
          </a:solidFill>
          <a:latin typeface="+mn-lt"/>
          <a:ea typeface="+mn-ea"/>
          <a:cs typeface="+mn-cs"/>
        </a:defRPr>
      </a:lvl5pPr>
      <a:lvl6pPr marL="1857375" algn="l" defTabSz="742950" rtl="0" eaLnBrk="1" latinLnBrk="0" hangingPunct="1">
        <a:defRPr kumimoji="1" sz="1463" kern="1200">
          <a:solidFill>
            <a:schemeClr val="tx1"/>
          </a:solidFill>
          <a:latin typeface="+mn-lt"/>
          <a:ea typeface="+mn-ea"/>
          <a:cs typeface="+mn-cs"/>
        </a:defRPr>
      </a:lvl6pPr>
      <a:lvl7pPr marL="2228850" algn="l" defTabSz="742950" rtl="0" eaLnBrk="1" latinLnBrk="0" hangingPunct="1">
        <a:defRPr kumimoji="1" sz="1463" kern="1200">
          <a:solidFill>
            <a:schemeClr val="tx1"/>
          </a:solidFill>
          <a:latin typeface="+mn-lt"/>
          <a:ea typeface="+mn-ea"/>
          <a:cs typeface="+mn-cs"/>
        </a:defRPr>
      </a:lvl7pPr>
      <a:lvl8pPr marL="2600325" algn="l" defTabSz="742950" rtl="0" eaLnBrk="1" latinLnBrk="0" hangingPunct="1">
        <a:defRPr kumimoji="1" sz="1463" kern="1200">
          <a:solidFill>
            <a:schemeClr val="tx1"/>
          </a:solidFill>
          <a:latin typeface="+mn-lt"/>
          <a:ea typeface="+mn-ea"/>
          <a:cs typeface="+mn-cs"/>
        </a:defRPr>
      </a:lvl8pPr>
      <a:lvl9pPr marL="2971800" algn="l" defTabSz="742950" rtl="0" eaLnBrk="1" latinLnBrk="0" hangingPunct="1">
        <a:defRPr kumimoji="1" sz="146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CF24B5-7857-D542-AB2D-ED6D7741AF2F}"/>
              </a:ext>
            </a:extLst>
          </p:cNvPr>
          <p:cNvSpPr>
            <a:spLocks noGrp="1"/>
          </p:cNvSpPr>
          <p:nvPr>
            <p:ph type="ctrTitle"/>
          </p:nvPr>
        </p:nvSpPr>
        <p:spPr/>
        <p:txBody>
          <a:bodyPr>
            <a:normAutofit/>
          </a:bodyPr>
          <a:lstStyle/>
          <a:p>
            <a:r>
              <a:rPr kumimoji="1" lang="ja-JP" altLang="en-US" sz="4000"/>
              <a:t>小原宿の活性化に向けた</a:t>
            </a:r>
            <a:br>
              <a:rPr kumimoji="1" lang="en-US" altLang="ja-JP" sz="4000" dirty="0"/>
            </a:br>
            <a:r>
              <a:rPr kumimoji="1" lang="ja-JP" altLang="en-US" sz="4000"/>
              <a:t>拠点施設の活用について</a:t>
            </a:r>
            <a:endParaRPr kumimoji="1" lang="ja-JP" altLang="en-US" sz="2000"/>
          </a:p>
        </p:txBody>
      </p:sp>
      <p:sp>
        <p:nvSpPr>
          <p:cNvPr id="3" name="字幕 2">
            <a:extLst>
              <a:ext uri="{FF2B5EF4-FFF2-40B4-BE49-F238E27FC236}">
                <a16:creationId xmlns:a16="http://schemas.microsoft.com/office/drawing/2014/main" id="{9F466CD8-4559-7148-901B-8861C3A2C774}"/>
              </a:ext>
            </a:extLst>
          </p:cNvPr>
          <p:cNvSpPr>
            <a:spLocks noGrp="1"/>
          </p:cNvSpPr>
          <p:nvPr>
            <p:ph type="subTitle" idx="1"/>
          </p:nvPr>
        </p:nvSpPr>
        <p:spPr/>
        <p:txBody>
          <a:bodyPr anchor="ctr"/>
          <a:lstStyle/>
          <a:p>
            <a:r>
              <a:rPr kumimoji="1" lang="en-US" altLang="ja-JP" dirty="0"/>
              <a:t>2022</a:t>
            </a:r>
            <a:r>
              <a:rPr kumimoji="1" lang="ja-JP" altLang="en-US"/>
              <a:t>年</a:t>
            </a:r>
            <a:r>
              <a:rPr lang="en-US" altLang="ja-JP" dirty="0"/>
              <a:t>7</a:t>
            </a:r>
            <a:r>
              <a:rPr lang="ja-JP" altLang="en-US"/>
              <a:t>月</a:t>
            </a:r>
            <a:endParaRPr kumimoji="1" lang="en-US" altLang="ja-JP" dirty="0"/>
          </a:p>
          <a:p>
            <a:r>
              <a:rPr kumimoji="1" lang="ja-JP" altLang="en-US"/>
              <a:t>小原宿活性化推進会議</a:t>
            </a:r>
          </a:p>
        </p:txBody>
      </p:sp>
      <p:sp>
        <p:nvSpPr>
          <p:cNvPr id="4" name="テキスト ボックス 3">
            <a:extLst>
              <a:ext uri="{FF2B5EF4-FFF2-40B4-BE49-F238E27FC236}">
                <a16:creationId xmlns:a16="http://schemas.microsoft.com/office/drawing/2014/main" id="{AE4E5EAC-6260-4640-984B-76E951F77A66}"/>
              </a:ext>
            </a:extLst>
          </p:cNvPr>
          <p:cNvSpPr txBox="1"/>
          <p:nvPr/>
        </p:nvSpPr>
        <p:spPr>
          <a:xfrm>
            <a:off x="7745969" y="297951"/>
            <a:ext cx="1980029" cy="307777"/>
          </a:xfrm>
          <a:prstGeom prst="rect">
            <a:avLst/>
          </a:prstGeom>
          <a:noFill/>
        </p:spPr>
        <p:txBody>
          <a:bodyPr wrap="none" rtlCol="0">
            <a:spAutoFit/>
          </a:bodyPr>
          <a:lstStyle/>
          <a:p>
            <a:pPr algn="r"/>
            <a:r>
              <a:rPr kumimoji="1" lang="ja-JP" altLang="en-US" sz="1400"/>
              <a:t>相模原市への提出資料</a:t>
            </a:r>
          </a:p>
        </p:txBody>
      </p:sp>
    </p:spTree>
    <p:extLst>
      <p:ext uri="{BB962C8B-B14F-4D97-AF65-F5344CB8AC3E}">
        <p14:creationId xmlns:p14="http://schemas.microsoft.com/office/powerpoint/2010/main" val="18848233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C78341F3-489D-8C4D-B94B-D2FC7FC3F7DD}"/>
              </a:ext>
            </a:extLst>
          </p:cNvPr>
          <p:cNvSpPr>
            <a:spLocks noGrp="1"/>
          </p:cNvSpPr>
          <p:nvPr>
            <p:ph type="title"/>
          </p:nvPr>
        </p:nvSpPr>
        <p:spPr/>
        <p:txBody>
          <a:bodyPr/>
          <a:lstStyle/>
          <a:p>
            <a:r>
              <a:rPr kumimoji="1" lang="ja-JP" altLang="en-US"/>
              <a:t>各拠点の活用方針の検討詳細</a:t>
            </a:r>
          </a:p>
        </p:txBody>
      </p:sp>
      <p:grpSp>
        <p:nvGrpSpPr>
          <p:cNvPr id="8" name="グループ化 7">
            <a:extLst>
              <a:ext uri="{FF2B5EF4-FFF2-40B4-BE49-F238E27FC236}">
                <a16:creationId xmlns:a16="http://schemas.microsoft.com/office/drawing/2014/main" id="{FA0B32D0-B957-BD40-9CEE-26E01963E9B6}"/>
              </a:ext>
            </a:extLst>
          </p:cNvPr>
          <p:cNvGrpSpPr/>
          <p:nvPr/>
        </p:nvGrpSpPr>
        <p:grpSpPr>
          <a:xfrm>
            <a:off x="681038" y="2003751"/>
            <a:ext cx="8543925" cy="4717726"/>
            <a:chOff x="469556" y="2639967"/>
            <a:chExt cx="9106929" cy="4085517"/>
          </a:xfrm>
        </p:grpSpPr>
        <p:grpSp>
          <p:nvGrpSpPr>
            <p:cNvPr id="3" name="グループ化 2">
              <a:extLst>
                <a:ext uri="{FF2B5EF4-FFF2-40B4-BE49-F238E27FC236}">
                  <a16:creationId xmlns:a16="http://schemas.microsoft.com/office/drawing/2014/main" id="{1600EA03-2BEA-9A45-B1D3-BF9A9D1FD2B5}"/>
                </a:ext>
              </a:extLst>
            </p:cNvPr>
            <p:cNvGrpSpPr/>
            <p:nvPr/>
          </p:nvGrpSpPr>
          <p:grpSpPr>
            <a:xfrm>
              <a:off x="469556" y="2639967"/>
              <a:ext cx="9106929" cy="333629"/>
              <a:chOff x="469557" y="3113903"/>
              <a:chExt cx="7865075" cy="778475"/>
            </a:xfrm>
          </p:grpSpPr>
          <p:sp>
            <p:nvSpPr>
              <p:cNvPr id="2" name="正方形/長方形 1">
                <a:extLst>
                  <a:ext uri="{FF2B5EF4-FFF2-40B4-BE49-F238E27FC236}">
                    <a16:creationId xmlns:a16="http://schemas.microsoft.com/office/drawing/2014/main" id="{E80CB2E4-3202-324F-A643-144FE70DBB55}"/>
                  </a:ext>
                </a:extLst>
              </p:cNvPr>
              <p:cNvSpPr/>
              <p:nvPr/>
            </p:nvSpPr>
            <p:spPr>
              <a:xfrm>
                <a:off x="469557" y="3113903"/>
                <a:ext cx="2496065" cy="7784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t>①</a:t>
                </a:r>
                <a:r>
                  <a:rPr kumimoji="1" lang="ja-JP" altLang="en-US" sz="2000" b="1"/>
                  <a:t>小原の郷</a:t>
                </a:r>
              </a:p>
            </p:txBody>
          </p:sp>
          <p:sp>
            <p:nvSpPr>
              <p:cNvPr id="15" name="正方形/長方形 14">
                <a:extLst>
                  <a:ext uri="{FF2B5EF4-FFF2-40B4-BE49-F238E27FC236}">
                    <a16:creationId xmlns:a16="http://schemas.microsoft.com/office/drawing/2014/main" id="{89E825E9-9FF0-3647-BCED-1562645FF7EB}"/>
                  </a:ext>
                </a:extLst>
              </p:cNvPr>
              <p:cNvSpPr/>
              <p:nvPr/>
            </p:nvSpPr>
            <p:spPr>
              <a:xfrm>
                <a:off x="3142735" y="3113903"/>
                <a:ext cx="2496065" cy="7784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t>②</a:t>
                </a:r>
                <a:r>
                  <a:rPr kumimoji="1" lang="ja-JP" altLang="en-US" sz="2000" b="1"/>
                  <a:t>本陣</a:t>
                </a:r>
              </a:p>
            </p:txBody>
          </p:sp>
          <p:sp>
            <p:nvSpPr>
              <p:cNvPr id="16" name="正方形/長方形 15">
                <a:extLst>
                  <a:ext uri="{FF2B5EF4-FFF2-40B4-BE49-F238E27FC236}">
                    <a16:creationId xmlns:a16="http://schemas.microsoft.com/office/drawing/2014/main" id="{7F0DBB01-E2E4-D744-983E-50819C2F9E32}"/>
                  </a:ext>
                </a:extLst>
              </p:cNvPr>
              <p:cNvSpPr/>
              <p:nvPr/>
            </p:nvSpPr>
            <p:spPr>
              <a:xfrm>
                <a:off x="5838567" y="3113903"/>
                <a:ext cx="2496065" cy="7784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a:t>③古民家</a:t>
                </a:r>
              </a:p>
            </p:txBody>
          </p:sp>
        </p:grpSp>
        <p:grpSp>
          <p:nvGrpSpPr>
            <p:cNvPr id="17" name="グループ化 16">
              <a:extLst>
                <a:ext uri="{FF2B5EF4-FFF2-40B4-BE49-F238E27FC236}">
                  <a16:creationId xmlns:a16="http://schemas.microsoft.com/office/drawing/2014/main" id="{34550431-0322-2243-860B-00E9114C4FFA}"/>
                </a:ext>
              </a:extLst>
            </p:cNvPr>
            <p:cNvGrpSpPr/>
            <p:nvPr/>
          </p:nvGrpSpPr>
          <p:grpSpPr>
            <a:xfrm>
              <a:off x="469556" y="2982379"/>
              <a:ext cx="9106929" cy="3743105"/>
              <a:chOff x="469557" y="3111074"/>
              <a:chExt cx="7865075" cy="799373"/>
            </a:xfrm>
          </p:grpSpPr>
          <p:sp>
            <p:nvSpPr>
              <p:cNvPr id="18" name="正方形/長方形 17">
                <a:extLst>
                  <a:ext uri="{FF2B5EF4-FFF2-40B4-BE49-F238E27FC236}">
                    <a16:creationId xmlns:a16="http://schemas.microsoft.com/office/drawing/2014/main" id="{9E938436-63BE-424D-A150-2116262A9239}"/>
                  </a:ext>
                </a:extLst>
              </p:cNvPr>
              <p:cNvSpPr/>
              <p:nvPr/>
            </p:nvSpPr>
            <p:spPr>
              <a:xfrm>
                <a:off x="469557" y="3111074"/>
                <a:ext cx="2496065" cy="799373"/>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pPr algn="ctr"/>
                <a:r>
                  <a:rPr kumimoji="1" lang="ja-JP" altLang="en-US" sz="1400" b="1" u="sng">
                    <a:latin typeface="+mn-ea"/>
                  </a:rPr>
                  <a:t>おもてなし空間重視</a:t>
                </a:r>
                <a:endParaRPr kumimoji="1" lang="en-US" altLang="ja-JP" sz="1400" b="1" u="sng" dirty="0">
                  <a:latin typeface="+mn-ea"/>
                </a:endParaRPr>
              </a:p>
              <a:p>
                <a:r>
                  <a:rPr kumimoji="1" lang="ja-JP" altLang="en-US" sz="1400">
                    <a:latin typeface="+mn-ea"/>
                  </a:rPr>
                  <a:t>◯地域と来訪者の交流の場としてカフェのように落ち着ける場所にする</a:t>
                </a:r>
                <a:endParaRPr kumimoji="1" lang="en-US" altLang="ja-JP" sz="1400" dirty="0">
                  <a:latin typeface="+mn-ea"/>
                </a:endParaRPr>
              </a:p>
              <a:p>
                <a:r>
                  <a:rPr kumimoji="1" lang="ja-JP" altLang="en-US" sz="1400">
                    <a:latin typeface="+mn-ea"/>
                  </a:rPr>
                  <a:t>◯観光案内は動画を活用することで、紙媒体の展示は整理し、落ち着いた空間を創り出す</a:t>
                </a:r>
                <a:endParaRPr kumimoji="1" lang="en-US" altLang="ja-JP" sz="1400" dirty="0">
                  <a:latin typeface="+mn-ea"/>
                </a:endParaRPr>
              </a:p>
              <a:p>
                <a:r>
                  <a:rPr kumimoji="1" lang="ja-JP" altLang="en-US" sz="1400">
                    <a:latin typeface="+mn-ea"/>
                  </a:rPr>
                  <a:t>◯小原の歴史・自然・暮らしの情報がゆっくり楽しめるライブラリーコーナーを設ける</a:t>
                </a:r>
                <a:endParaRPr kumimoji="1" lang="en-US" altLang="ja-JP" sz="1400" dirty="0">
                  <a:latin typeface="+mn-ea"/>
                </a:endParaRPr>
              </a:p>
              <a:p>
                <a:r>
                  <a:rPr kumimoji="1" lang="ja-JP" altLang="en-US" sz="1400">
                    <a:latin typeface="+mn-ea"/>
                  </a:rPr>
                  <a:t>◯歴史展示はインテリア空間を引き立てるものだけ残し資料的なものは本陣に集約</a:t>
                </a:r>
                <a:endParaRPr kumimoji="1" lang="en-US" altLang="ja-JP" sz="1400" dirty="0">
                  <a:latin typeface="+mn-ea"/>
                </a:endParaRPr>
              </a:p>
              <a:p>
                <a:r>
                  <a:rPr kumimoji="1" lang="ja-JP" altLang="en-US" sz="1400">
                    <a:latin typeface="+mn-ea"/>
                  </a:rPr>
                  <a:t>◯カフェ・物販はセルフサービス／貯金箱形式でやってみる</a:t>
                </a:r>
                <a:endParaRPr kumimoji="1" lang="en-US" altLang="ja-JP" sz="1400" dirty="0">
                  <a:latin typeface="+mn-ea"/>
                </a:endParaRPr>
              </a:p>
              <a:p>
                <a:r>
                  <a:rPr kumimoji="1" lang="ja-JP" altLang="en-US" sz="1400">
                    <a:latin typeface="+mn-ea"/>
                  </a:rPr>
                  <a:t>◯尾久さんの展示はカフェスペースと融合させ空間演出</a:t>
                </a:r>
                <a:endParaRPr kumimoji="1" lang="en-US" altLang="ja-JP" sz="1400" dirty="0">
                  <a:latin typeface="+mn-ea"/>
                </a:endParaRPr>
              </a:p>
              <a:p>
                <a:r>
                  <a:rPr kumimoji="1" lang="ja-JP" altLang="en-US" sz="1400">
                    <a:latin typeface="+mn-ea"/>
                  </a:rPr>
                  <a:t>◯敷地内でキッチンカーやコンテナなどによる出店募集を常時行えるようにする</a:t>
                </a:r>
                <a:endParaRPr kumimoji="1" lang="en-US" altLang="ja-JP" sz="1400" dirty="0">
                  <a:latin typeface="+mn-ea"/>
                </a:endParaRPr>
              </a:p>
            </p:txBody>
          </p:sp>
          <p:sp>
            <p:nvSpPr>
              <p:cNvPr id="19" name="正方形/長方形 18">
                <a:extLst>
                  <a:ext uri="{FF2B5EF4-FFF2-40B4-BE49-F238E27FC236}">
                    <a16:creationId xmlns:a16="http://schemas.microsoft.com/office/drawing/2014/main" id="{82C8A218-6D0D-AE45-8BDA-E50A5185E859}"/>
                  </a:ext>
                </a:extLst>
              </p:cNvPr>
              <p:cNvSpPr/>
              <p:nvPr/>
            </p:nvSpPr>
            <p:spPr>
              <a:xfrm>
                <a:off x="3142735" y="3111074"/>
                <a:ext cx="2496065" cy="799373"/>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pPr algn="ctr"/>
                <a:r>
                  <a:rPr kumimoji="1" lang="ja-JP" altLang="en-US" sz="1400" b="1" u="sng">
                    <a:latin typeface="+mn-ea"/>
                  </a:rPr>
                  <a:t>歴史体験重視</a:t>
                </a:r>
                <a:endParaRPr kumimoji="1" lang="en-US" altLang="ja-JP" sz="1400" b="1" u="sng" dirty="0">
                  <a:latin typeface="+mn-ea"/>
                </a:endParaRPr>
              </a:p>
              <a:p>
                <a:r>
                  <a:rPr kumimoji="1" lang="ja-JP" altLang="en-US" sz="1400">
                    <a:latin typeface="+mn-ea"/>
                  </a:rPr>
                  <a:t>◯歴史展示・解説を充実させる</a:t>
                </a:r>
                <a:endParaRPr kumimoji="1" lang="en-US" altLang="ja-JP" sz="1400" dirty="0">
                  <a:latin typeface="+mn-ea"/>
                </a:endParaRPr>
              </a:p>
              <a:p>
                <a:r>
                  <a:rPr kumimoji="1" lang="ja-JP" altLang="en-US" sz="1400">
                    <a:latin typeface="+mn-ea"/>
                  </a:rPr>
                  <a:t>◯小原の郷の展示も一部集約を検討</a:t>
                </a:r>
                <a:endParaRPr kumimoji="1" lang="en-US" altLang="ja-JP" sz="1400" dirty="0">
                  <a:latin typeface="+mn-ea"/>
                </a:endParaRPr>
              </a:p>
              <a:p>
                <a:r>
                  <a:rPr kumimoji="1" lang="ja-JP" altLang="en-US" sz="1400">
                    <a:latin typeface="+mn-ea"/>
                  </a:rPr>
                  <a:t>◯年間を通じてイベント・展示スペースとして貸出</a:t>
                </a:r>
                <a:endParaRPr kumimoji="1" lang="en-US" altLang="ja-JP" sz="1400" dirty="0">
                  <a:latin typeface="+mn-ea"/>
                </a:endParaRPr>
              </a:p>
              <a:p>
                <a:r>
                  <a:rPr kumimoji="1" lang="ja-JP" altLang="en-US" sz="1400">
                    <a:latin typeface="+mn-ea"/>
                  </a:rPr>
                  <a:t>◯建具や調度品などを宿として使われた当時に戻して往時の空間を蘇らせる</a:t>
                </a:r>
                <a:endParaRPr kumimoji="1" lang="en-US" altLang="ja-JP" sz="1400" dirty="0">
                  <a:latin typeface="+mn-ea"/>
                </a:endParaRPr>
              </a:p>
              <a:p>
                <a:r>
                  <a:rPr kumimoji="1" lang="ja-JP" altLang="en-US" sz="1400">
                    <a:latin typeface="+mn-ea"/>
                  </a:rPr>
                  <a:t>◯事務室を別に設けて土間空間を原状に戻す</a:t>
                </a:r>
                <a:endParaRPr kumimoji="1" lang="en-US" altLang="ja-JP" sz="1400" dirty="0">
                  <a:latin typeface="+mn-ea"/>
                </a:endParaRPr>
              </a:p>
              <a:p>
                <a:r>
                  <a:rPr kumimoji="1" lang="ja-JP" altLang="en-US" sz="1400">
                    <a:latin typeface="+mn-ea"/>
                  </a:rPr>
                  <a:t>◯耐震改修や茅葺屋根の復旧費用捻出のため宿泊等収益事業への貸出可能性も検討</a:t>
                </a:r>
                <a:endParaRPr kumimoji="1" lang="en-US" altLang="ja-JP" sz="1400" dirty="0">
                  <a:latin typeface="+mn-ea"/>
                </a:endParaRPr>
              </a:p>
              <a:p>
                <a:r>
                  <a:rPr kumimoji="1" lang="ja-JP" altLang="en-US" sz="1400">
                    <a:latin typeface="+mn-ea"/>
                  </a:rPr>
                  <a:t>◯平井邸をリノベーションし、古民家カフェとして活用することも検討</a:t>
                </a:r>
                <a:endParaRPr kumimoji="1" lang="en-US" altLang="ja-JP" sz="1400" dirty="0">
                  <a:latin typeface="+mn-ea"/>
                </a:endParaRPr>
              </a:p>
              <a:p>
                <a:endParaRPr kumimoji="1" lang="en-US" altLang="ja-JP" sz="1400" dirty="0">
                  <a:latin typeface="+mn-ea"/>
                </a:endParaRPr>
              </a:p>
              <a:p>
                <a:endParaRPr kumimoji="1" lang="ja-JP" altLang="en-US" sz="1400">
                  <a:latin typeface="+mn-ea"/>
                </a:endParaRPr>
              </a:p>
            </p:txBody>
          </p:sp>
          <p:sp>
            <p:nvSpPr>
              <p:cNvPr id="20" name="正方形/長方形 19">
                <a:extLst>
                  <a:ext uri="{FF2B5EF4-FFF2-40B4-BE49-F238E27FC236}">
                    <a16:creationId xmlns:a16="http://schemas.microsoft.com/office/drawing/2014/main" id="{5C706409-B016-E349-AC37-076685C5CD4C}"/>
                  </a:ext>
                </a:extLst>
              </p:cNvPr>
              <p:cNvSpPr/>
              <p:nvPr/>
            </p:nvSpPr>
            <p:spPr>
              <a:xfrm>
                <a:off x="5838567" y="3111074"/>
                <a:ext cx="2496065" cy="799373"/>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pPr algn="ctr"/>
                <a:r>
                  <a:rPr kumimoji="1" lang="ja-JP" altLang="en-US" sz="1400" b="1" u="sng">
                    <a:latin typeface="+mn-ea"/>
                  </a:rPr>
                  <a:t>地域に開かれた様々な用途</a:t>
                </a:r>
                <a:endParaRPr kumimoji="1" lang="en-US" altLang="ja-JP" sz="1400" b="1" u="sng" dirty="0">
                  <a:latin typeface="+mn-ea"/>
                </a:endParaRPr>
              </a:p>
              <a:p>
                <a:r>
                  <a:rPr kumimoji="1" lang="ja-JP" altLang="en-US" sz="1400">
                    <a:latin typeface="+mn-ea"/>
                  </a:rPr>
                  <a:t>◯活性化推進会議が主体となり家主と借主候補のマッチングを行う（地域主体の貸家バンク）</a:t>
                </a:r>
                <a:endParaRPr kumimoji="1" lang="en-US" altLang="ja-JP" sz="1400" dirty="0">
                  <a:latin typeface="+mn-ea"/>
                </a:endParaRPr>
              </a:p>
              <a:p>
                <a:r>
                  <a:rPr kumimoji="1" lang="ja-JP" altLang="en-US" sz="1400">
                    <a:latin typeface="+mn-ea"/>
                  </a:rPr>
                  <a:t>◯家主が安心して貸すことができることと、小原らしさや活性化に貢献することを目的として借主や用途を選定する</a:t>
                </a:r>
                <a:endParaRPr kumimoji="1" lang="en-US" altLang="ja-JP" sz="1400" dirty="0">
                  <a:latin typeface="+mn-ea"/>
                </a:endParaRPr>
              </a:p>
              <a:p>
                <a:r>
                  <a:rPr kumimoji="1" lang="ja-JP" altLang="en-US" sz="1400">
                    <a:latin typeface="+mn-ea"/>
                  </a:rPr>
                  <a:t>（藤野の「里まっち」などとの連携も検討）</a:t>
                </a:r>
                <a:endParaRPr kumimoji="1" lang="en-US" altLang="ja-JP" sz="1400" dirty="0">
                  <a:latin typeface="+mn-ea"/>
                </a:endParaRPr>
              </a:p>
              <a:p>
                <a:r>
                  <a:rPr kumimoji="1" lang="ja-JP" altLang="en-US" sz="1400">
                    <a:latin typeface="+mn-ea"/>
                  </a:rPr>
                  <a:t>◯甲州街道沿いの古民家は、地域に開かれた多様な用途での借主の誘致を試みる（飲食店、ギャラリー、工房、コワーキングスペース・・・）</a:t>
                </a:r>
                <a:endParaRPr kumimoji="1" lang="en-US" altLang="ja-JP" sz="1400" dirty="0">
                  <a:latin typeface="+mn-ea"/>
                </a:endParaRPr>
              </a:p>
            </p:txBody>
          </p:sp>
        </p:grpSp>
      </p:grpSp>
      <p:sp>
        <p:nvSpPr>
          <p:cNvPr id="7" name="コンテンツ プレースホルダー 6">
            <a:extLst>
              <a:ext uri="{FF2B5EF4-FFF2-40B4-BE49-F238E27FC236}">
                <a16:creationId xmlns:a16="http://schemas.microsoft.com/office/drawing/2014/main" id="{4EE77333-6F18-D54E-A04C-03C22AF6E36F}"/>
              </a:ext>
            </a:extLst>
          </p:cNvPr>
          <p:cNvSpPr>
            <a:spLocks noGrp="1"/>
          </p:cNvSpPr>
          <p:nvPr>
            <p:ph idx="1"/>
          </p:nvPr>
        </p:nvSpPr>
        <p:spPr>
          <a:xfrm>
            <a:off x="681038" y="1455229"/>
            <a:ext cx="8543925" cy="799585"/>
          </a:xfrm>
        </p:spPr>
        <p:txBody>
          <a:bodyPr>
            <a:normAutofit/>
          </a:bodyPr>
          <a:lstStyle/>
          <a:p>
            <a:pPr marL="0" indent="0">
              <a:buNone/>
            </a:pPr>
            <a:r>
              <a:rPr lang="ja-JP" altLang="en-US" sz="1800"/>
              <a:t>　それぞれの特徴を生かしつつ全体が有機的に連携するような活用方針を定める。</a:t>
            </a:r>
          </a:p>
        </p:txBody>
      </p:sp>
      <p:sp>
        <p:nvSpPr>
          <p:cNvPr id="5" name="スライド番号プレースホルダー 4">
            <a:extLst>
              <a:ext uri="{FF2B5EF4-FFF2-40B4-BE49-F238E27FC236}">
                <a16:creationId xmlns:a16="http://schemas.microsoft.com/office/drawing/2014/main" id="{760A8374-BD4C-A34D-832B-C4383BFD818F}"/>
              </a:ext>
            </a:extLst>
          </p:cNvPr>
          <p:cNvSpPr>
            <a:spLocks noGrp="1"/>
          </p:cNvSpPr>
          <p:nvPr>
            <p:ph type="sldNum" sz="quarter" idx="12"/>
          </p:nvPr>
        </p:nvSpPr>
        <p:spPr>
          <a:xfrm>
            <a:off x="7677150" y="6503149"/>
            <a:ext cx="2228850" cy="365125"/>
          </a:xfrm>
        </p:spPr>
        <p:txBody>
          <a:bodyPr/>
          <a:lstStyle/>
          <a:p>
            <a:fld id="{6D22F896-40B5-4ADD-8801-0D06FADFA095}" type="slidenum">
              <a:rPr lang="en-US" smtClean="0"/>
              <a:t>9</a:t>
            </a:fld>
            <a:endParaRPr lang="en-US" dirty="0"/>
          </a:p>
        </p:txBody>
      </p:sp>
      <p:sp>
        <p:nvSpPr>
          <p:cNvPr id="14" name="コンテンツ プレースホルダー 4">
            <a:extLst>
              <a:ext uri="{FF2B5EF4-FFF2-40B4-BE49-F238E27FC236}">
                <a16:creationId xmlns:a16="http://schemas.microsoft.com/office/drawing/2014/main" id="{25A603C2-DAF8-C645-8E73-5CF0B2C3469E}"/>
              </a:ext>
            </a:extLst>
          </p:cNvPr>
          <p:cNvSpPr txBox="1">
            <a:spLocks/>
          </p:cNvSpPr>
          <p:nvPr/>
        </p:nvSpPr>
        <p:spPr>
          <a:xfrm>
            <a:off x="300901" y="63189"/>
            <a:ext cx="9255781" cy="342718"/>
          </a:xfrm>
          <a:prstGeom prst="rect">
            <a:avLst/>
          </a:prstGeom>
        </p:spPr>
        <p:txBody>
          <a:bodyPr vert="horz" lIns="91440" tIns="45720" rIns="91440" bIns="45720" rtlCol="0">
            <a:normAutofit/>
          </a:bodyPr>
          <a:lstStyle>
            <a:lvl1pPr marL="185738" indent="-185738" algn="l" defTabSz="742950" rtl="0" eaLnBrk="1" latinLnBrk="0" hangingPunct="1">
              <a:lnSpc>
                <a:spcPct val="90000"/>
              </a:lnSpc>
              <a:spcBef>
                <a:spcPts val="813"/>
              </a:spcBef>
              <a:buFont typeface="Arial" panose="020B0604020202020204" pitchFamily="34" charset="0"/>
              <a:buChar char="•"/>
              <a:defRPr kumimoji="1"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kumimoji="1"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kumimoji="1"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9pPr>
          </a:lstStyle>
          <a:p>
            <a:pPr marL="0" indent="0" algn="r">
              <a:buFont typeface="Arial" panose="020B0604020202020204" pitchFamily="34" charset="0"/>
              <a:buNone/>
            </a:pPr>
            <a:r>
              <a:rPr lang="ja-JP" altLang="en-US" sz="1800"/>
              <a:t>（資料３）</a:t>
            </a:r>
          </a:p>
        </p:txBody>
      </p:sp>
    </p:spTree>
    <p:extLst>
      <p:ext uri="{BB962C8B-B14F-4D97-AF65-F5344CB8AC3E}">
        <p14:creationId xmlns:p14="http://schemas.microsoft.com/office/powerpoint/2010/main" val="616698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C78341F3-489D-8C4D-B94B-D2FC7FC3F7DD}"/>
              </a:ext>
            </a:extLst>
          </p:cNvPr>
          <p:cNvSpPr>
            <a:spLocks noGrp="1"/>
          </p:cNvSpPr>
          <p:nvPr>
            <p:ph type="title"/>
          </p:nvPr>
        </p:nvSpPr>
        <p:spPr/>
        <p:txBody>
          <a:bodyPr>
            <a:normAutofit/>
          </a:bodyPr>
          <a:lstStyle/>
          <a:p>
            <a:r>
              <a:rPr lang="ja-JP" altLang="en-US" sz="3200"/>
              <a:t>小原の郷の活用可能性に関する議論の内容</a:t>
            </a:r>
            <a:endParaRPr kumimoji="1" lang="ja-JP" altLang="en-US" sz="3200"/>
          </a:p>
        </p:txBody>
      </p:sp>
      <p:graphicFrame>
        <p:nvGraphicFramePr>
          <p:cNvPr id="25" name="表 24">
            <a:extLst>
              <a:ext uri="{FF2B5EF4-FFF2-40B4-BE49-F238E27FC236}">
                <a16:creationId xmlns:a16="http://schemas.microsoft.com/office/drawing/2014/main" id="{711FCC44-8509-8F49-8B0F-3EFE3CFAA8FE}"/>
              </a:ext>
            </a:extLst>
          </p:cNvPr>
          <p:cNvGraphicFramePr>
            <a:graphicFrameLocks noGrp="1"/>
          </p:cNvGraphicFramePr>
          <p:nvPr>
            <p:extLst>
              <p:ext uri="{D42A27DB-BD31-4B8C-83A1-F6EECF244321}">
                <p14:modId xmlns:p14="http://schemas.microsoft.com/office/powerpoint/2010/main" val="2026657097"/>
              </p:ext>
            </p:extLst>
          </p:nvPr>
        </p:nvGraphicFramePr>
        <p:xfrm>
          <a:off x="596348" y="1488377"/>
          <a:ext cx="8848864" cy="4389120"/>
        </p:xfrm>
        <a:graphic>
          <a:graphicData uri="http://schemas.openxmlformats.org/drawingml/2006/table">
            <a:tbl>
              <a:tblPr firstRow="1" bandRow="1">
                <a:tableStyleId>{5C22544A-7EE6-4342-B048-85BDC9FD1C3A}</a:tableStyleId>
              </a:tblPr>
              <a:tblGrid>
                <a:gridCol w="375490">
                  <a:extLst>
                    <a:ext uri="{9D8B030D-6E8A-4147-A177-3AD203B41FA5}">
                      <a16:colId xmlns:a16="http://schemas.microsoft.com/office/drawing/2014/main" val="1665716689"/>
                    </a:ext>
                  </a:extLst>
                </a:gridCol>
                <a:gridCol w="3043571">
                  <a:extLst>
                    <a:ext uri="{9D8B030D-6E8A-4147-A177-3AD203B41FA5}">
                      <a16:colId xmlns:a16="http://schemas.microsoft.com/office/drawing/2014/main" val="2397319285"/>
                    </a:ext>
                  </a:extLst>
                </a:gridCol>
                <a:gridCol w="2605345">
                  <a:extLst>
                    <a:ext uri="{9D8B030D-6E8A-4147-A177-3AD203B41FA5}">
                      <a16:colId xmlns:a16="http://schemas.microsoft.com/office/drawing/2014/main" val="2807791401"/>
                    </a:ext>
                  </a:extLst>
                </a:gridCol>
                <a:gridCol w="2824458">
                  <a:extLst>
                    <a:ext uri="{9D8B030D-6E8A-4147-A177-3AD203B41FA5}">
                      <a16:colId xmlns:a16="http://schemas.microsoft.com/office/drawing/2014/main" val="2216345065"/>
                    </a:ext>
                  </a:extLst>
                </a:gridCol>
              </a:tblGrid>
              <a:tr h="246638">
                <a:tc>
                  <a:txBody>
                    <a:bodyPr/>
                    <a:lstStyle/>
                    <a:p>
                      <a:pPr algn="ctr"/>
                      <a:endParaRPr kumimoji="1" lang="ja-JP" altLang="en-US" sz="140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a:r>
                        <a:rPr kumimoji="1" lang="en-US" altLang="ja-JP" sz="1400" dirty="0"/>
                        <a:t>A</a:t>
                      </a:r>
                      <a:r>
                        <a:rPr kumimoji="1" lang="ja-JP" altLang="en-US" sz="1400"/>
                        <a:t> 企画</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a:r>
                        <a:rPr kumimoji="1" lang="en-US" altLang="ja-JP" sz="1400" dirty="0"/>
                        <a:t>B</a:t>
                      </a:r>
                      <a:r>
                        <a:rPr kumimoji="1" lang="ja-JP" altLang="en-US" sz="1400"/>
                        <a:t> 運営</a:t>
                      </a: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a:txBody>
                    <a:bodyPr/>
                    <a:lstStyle/>
                    <a:p>
                      <a:pPr algn="ctr"/>
                      <a:r>
                        <a:rPr kumimoji="1" lang="en-US" altLang="ja-JP" sz="1400" dirty="0"/>
                        <a:t>C</a:t>
                      </a:r>
                      <a:r>
                        <a:rPr kumimoji="1" lang="ja-JP" altLang="en-US" sz="1400"/>
                        <a:t> 投資</a:t>
                      </a: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200751321"/>
                  </a:ext>
                </a:extLst>
              </a:tr>
              <a:tr h="370840">
                <a:tc>
                  <a:txBody>
                    <a:bodyPr/>
                    <a:lstStyle/>
                    <a:p>
                      <a:endParaRPr kumimoji="1" lang="ja-JP" altLang="en-US" sz="140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r>
                        <a:rPr kumimoji="1" lang="en-US" altLang="ja-JP" sz="1400" dirty="0"/>
                        <a:t>①</a:t>
                      </a:r>
                      <a:r>
                        <a:rPr kumimoji="1" lang="ja-JP" altLang="en-US" sz="1400"/>
                        <a:t>地元団体としての積極的な関与</a:t>
                      </a:r>
                      <a:endParaRPr kumimoji="1" lang="en-US" altLang="ja-JP" sz="1400" dirty="0"/>
                    </a:p>
                    <a:p>
                      <a:pPr marL="0" marR="0" lvl="0" indent="0" algn="l" defTabSz="742950" rtl="0" eaLnBrk="1" fontAlgn="auto" latinLnBrk="0" hangingPunct="1">
                        <a:lnSpc>
                          <a:spcPct val="100000"/>
                        </a:lnSpc>
                        <a:spcBef>
                          <a:spcPts val="0"/>
                        </a:spcBef>
                        <a:spcAft>
                          <a:spcPts val="0"/>
                        </a:spcAft>
                        <a:buClrTx/>
                        <a:buSzTx/>
                        <a:buFontTx/>
                        <a:buNone/>
                        <a:tabLst/>
                        <a:defRPr/>
                      </a:pPr>
                      <a:endParaRPr lang="ja-JP" altLang="en-US" sz="140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r>
                        <a:rPr kumimoji="1" lang="en-US" altLang="ja-JP" sz="1400" dirty="0"/>
                        <a:t>①</a:t>
                      </a:r>
                      <a:r>
                        <a:rPr kumimoji="1" lang="ja-JP" altLang="en-US" sz="1400"/>
                        <a:t>指定管理制度の適用</a:t>
                      </a:r>
                    </a:p>
                  </a:txBody>
                  <a:tcPr>
                    <a:lnL w="12700" cap="flat" cmpd="sng" algn="ctr">
                      <a:solidFill>
                        <a:schemeClr val="bg1"/>
                      </a:solidFill>
                      <a:prstDash val="solid"/>
                      <a:round/>
                      <a:headEnd type="none" w="med" len="med"/>
                      <a:tailEnd type="none" w="med" len="med"/>
                    </a:lnL>
                  </a:tcPr>
                </a:tc>
                <a:tc>
                  <a:txBody>
                    <a:bodyPr/>
                    <a:lstStyle/>
                    <a:p>
                      <a:r>
                        <a:rPr kumimoji="1" lang="en-US" altLang="ja-JP" sz="1400" dirty="0"/>
                        <a:t>①PFI</a:t>
                      </a:r>
                      <a:r>
                        <a:rPr kumimoji="1" lang="ja-JP" altLang="en-US" sz="1400"/>
                        <a:t>、コンセッション方式など</a:t>
                      </a:r>
                    </a:p>
                  </a:txBody>
                  <a:tcPr>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189864498"/>
                  </a:ext>
                </a:extLst>
              </a:tr>
              <a:tr h="0">
                <a:tc>
                  <a:txBody>
                    <a:bodyPr/>
                    <a:lstStyle/>
                    <a:p>
                      <a:r>
                        <a:rPr kumimoji="1" lang="ja-JP" altLang="en-US" sz="1400"/>
                        <a:t>物販</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r>
                        <a:rPr kumimoji="1" lang="en-US" altLang="ja-JP" sz="1400" dirty="0"/>
                        <a:t>①</a:t>
                      </a:r>
                      <a:r>
                        <a:rPr kumimoji="1" lang="ja-JP" altLang="en-US" sz="1400"/>
                        <a:t>自ら特産品を販売</a:t>
                      </a:r>
                      <a:endParaRPr kumimoji="1" lang="en-US" altLang="ja-JP" sz="1400" dirty="0"/>
                    </a:p>
                    <a:p>
                      <a:r>
                        <a:rPr kumimoji="1" lang="en-US" altLang="ja-JP" sz="1400" dirty="0"/>
                        <a:t>②</a:t>
                      </a:r>
                      <a:r>
                        <a:rPr kumimoji="1" lang="ja-JP" altLang="en-US" sz="1400"/>
                        <a:t>スペースを企画し販売者を募集</a:t>
                      </a:r>
                      <a:endParaRPr kumimoji="1" lang="en-US" altLang="ja-JP" sz="1400" dirty="0"/>
                    </a:p>
                    <a:p>
                      <a:r>
                        <a:rPr kumimoji="1" lang="en-US" altLang="ja-JP" sz="1400" dirty="0"/>
                        <a:t>③</a:t>
                      </a:r>
                      <a:r>
                        <a:rPr kumimoji="1" lang="ja-JP" altLang="en-US" sz="1400"/>
                        <a:t>運営事業者募集（「道の駅」運営事業者など）</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400" dirty="0"/>
                        <a:t>①</a:t>
                      </a:r>
                      <a:r>
                        <a:rPr kumimoji="1" lang="ja-JP" altLang="en-US" sz="1400"/>
                        <a:t>一部のスペースを物販店舗として自ら受託し運営</a:t>
                      </a:r>
                      <a:endParaRPr kumimoji="1" lang="en-US" altLang="ja-JP" sz="1400" dirty="0"/>
                    </a:p>
                    <a:p>
                      <a:pPr marL="0" marR="0" lvl="0" indent="0" algn="l" defTabSz="742950" rtl="0" eaLnBrk="1" fontAlgn="auto" latinLnBrk="0" hangingPunct="1">
                        <a:lnSpc>
                          <a:spcPct val="100000"/>
                        </a:lnSpc>
                        <a:spcBef>
                          <a:spcPts val="0"/>
                        </a:spcBef>
                        <a:spcAft>
                          <a:spcPts val="0"/>
                        </a:spcAft>
                        <a:buClrTx/>
                        <a:buSzTx/>
                        <a:buFontTx/>
                        <a:buNone/>
                        <a:tabLst/>
                        <a:defRPr/>
                      </a:pPr>
                      <a:endParaRPr kumimoji="1" lang="en-US" altLang="ja-JP" sz="1400" dirty="0"/>
                    </a:p>
                  </a:txBody>
                  <a:tcPr>
                    <a:lnL w="12700" cap="flat" cmpd="sng" algn="ctr">
                      <a:solidFill>
                        <a:schemeClr val="bg1"/>
                      </a:solidFill>
                      <a:prstDash val="solid"/>
                      <a:round/>
                      <a:headEnd type="none" w="med" len="med"/>
                      <a:tailEnd type="none" w="med" len="med"/>
                    </a:lnL>
                  </a:tcPr>
                </a:tc>
                <a:tc>
                  <a:txBody>
                    <a:bodyPr/>
                    <a:lstStyle/>
                    <a:p>
                      <a:r>
                        <a:rPr kumimoji="1" lang="en-US" altLang="ja-JP" sz="1400" dirty="0"/>
                        <a:t>①</a:t>
                      </a:r>
                      <a:r>
                        <a:rPr kumimoji="1" lang="ja-JP" altLang="en-US" sz="1400"/>
                        <a:t>自ら投資して店舗スペースの改修、増築などを行い、物販事業などを実施</a:t>
                      </a:r>
                      <a:endParaRPr kumimoji="1" lang="en-US" altLang="ja-JP" sz="1400" dirty="0"/>
                    </a:p>
                    <a:p>
                      <a:endParaRPr kumimoji="1" lang="en-US" altLang="ja-JP" sz="1400" dirty="0"/>
                    </a:p>
                    <a:p>
                      <a:endParaRPr kumimoji="1" lang="ja-JP" altLang="en-US" sz="1400"/>
                    </a:p>
                  </a:txBody>
                  <a:tcPr>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7801684"/>
                  </a:ext>
                </a:extLst>
              </a:tr>
              <a:tr h="370840">
                <a:tc>
                  <a:txBody>
                    <a:bodyPr/>
                    <a:lstStyle/>
                    <a:p>
                      <a:r>
                        <a:rPr kumimoji="1" lang="ja-JP" altLang="en-US" sz="1400"/>
                        <a:t>カフェ</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r>
                        <a:rPr kumimoji="1" lang="en-US" altLang="ja-JP" sz="1400" dirty="0"/>
                        <a:t>①</a:t>
                      </a:r>
                      <a:r>
                        <a:rPr kumimoji="1" lang="ja-JP" altLang="en-US" sz="1400"/>
                        <a:t>セルフサービス提供</a:t>
                      </a:r>
                      <a:endParaRPr kumimoji="1" lang="en-US" altLang="ja-JP" sz="1400" dirty="0"/>
                    </a:p>
                    <a:p>
                      <a:r>
                        <a:rPr kumimoji="1" lang="en-US" altLang="ja-JP" sz="1400" dirty="0"/>
                        <a:t>②</a:t>
                      </a:r>
                      <a:r>
                        <a:rPr kumimoji="1" lang="ja-JP" altLang="en-US" sz="1400"/>
                        <a:t>スペースを企画し運営者を募集</a:t>
                      </a:r>
                      <a:endParaRPr kumimoji="1" lang="en-US" altLang="ja-JP" sz="1400" dirty="0"/>
                    </a:p>
                    <a:p>
                      <a:r>
                        <a:rPr kumimoji="1" lang="en-US" altLang="ja-JP" sz="1400" dirty="0"/>
                        <a:t>③</a:t>
                      </a:r>
                      <a:r>
                        <a:rPr kumimoji="1" lang="ja-JP" altLang="en-US" sz="1400"/>
                        <a:t>民間事業者募集</a:t>
                      </a:r>
                      <a:endParaRPr kumimoji="1" lang="en-US" altLang="ja-JP" sz="14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400" dirty="0"/>
                        <a:t>①</a:t>
                      </a:r>
                      <a:r>
                        <a:rPr kumimoji="1" lang="ja-JP" altLang="en-US" sz="1400"/>
                        <a:t>一部のスペースをカフェとして受託し運営</a:t>
                      </a:r>
                    </a:p>
                  </a:txBody>
                  <a:tcPr>
                    <a:lnL w="12700" cap="flat" cmpd="sng" algn="ctr">
                      <a:solidFill>
                        <a:schemeClr val="bg1"/>
                      </a:solidFill>
                      <a:prstDash val="solid"/>
                      <a:round/>
                      <a:headEnd type="none" w="med" len="med"/>
                      <a:tailEnd type="none" w="med" len="med"/>
                    </a:ln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400" dirty="0"/>
                        <a:t>①</a:t>
                      </a:r>
                      <a:r>
                        <a:rPr kumimoji="1" lang="ja-JP" altLang="en-US" sz="1400"/>
                        <a:t>自ら投資して改修、増築など行い、カフェなどを運営</a:t>
                      </a:r>
                      <a:endParaRPr kumimoji="1" lang="en-US" altLang="ja-JP" sz="1400" dirty="0"/>
                    </a:p>
                    <a:p>
                      <a:pPr marL="0" marR="0" lvl="0" indent="0" algn="l" defTabSz="742950" rtl="0" eaLnBrk="1" fontAlgn="auto" latinLnBrk="0" hangingPunct="1">
                        <a:lnSpc>
                          <a:spcPct val="100000"/>
                        </a:lnSpc>
                        <a:spcBef>
                          <a:spcPts val="0"/>
                        </a:spcBef>
                        <a:spcAft>
                          <a:spcPts val="0"/>
                        </a:spcAft>
                        <a:buClrTx/>
                        <a:buSzTx/>
                        <a:buFontTx/>
                        <a:buNone/>
                        <a:tabLst/>
                        <a:defRPr/>
                      </a:pPr>
                      <a:endParaRPr kumimoji="1" lang="ja-JP" altLang="en-US" sz="1400"/>
                    </a:p>
                    <a:p>
                      <a:endParaRPr kumimoji="1" lang="ja-JP" altLang="en-US" sz="1400"/>
                    </a:p>
                  </a:txBody>
                  <a:tcPr>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274132464"/>
                  </a:ext>
                </a:extLst>
              </a:tr>
              <a:tr h="370840">
                <a:tc>
                  <a:txBody>
                    <a:bodyPr/>
                    <a:lstStyle/>
                    <a:p>
                      <a:r>
                        <a:rPr kumimoji="1" lang="ja-JP" altLang="en-US" sz="1400"/>
                        <a:t>イベント</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r>
                        <a:rPr kumimoji="1" lang="en-US" altLang="ja-JP" sz="1400" dirty="0"/>
                        <a:t>①</a:t>
                      </a:r>
                      <a:r>
                        <a:rPr kumimoji="1" lang="ja-JP" altLang="en-US" sz="1400"/>
                        <a:t>自ら企画・ボランティアベースで実施</a:t>
                      </a:r>
                      <a:endParaRPr kumimoji="1" lang="en-US" altLang="ja-JP" sz="1400" dirty="0"/>
                    </a:p>
                    <a:p>
                      <a:r>
                        <a:rPr kumimoji="1" lang="en-US" altLang="ja-JP" sz="1400" dirty="0"/>
                        <a:t>②</a:t>
                      </a:r>
                      <a:r>
                        <a:rPr kumimoji="1" lang="ja-JP" altLang="en-US" sz="1400"/>
                        <a:t>ボランディアベースでイベント募集事務局を実施</a:t>
                      </a:r>
                      <a:endParaRPr kumimoji="1" lang="en-US" altLang="ja-JP" sz="14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r>
                        <a:rPr kumimoji="1" lang="en-US" altLang="ja-JP" sz="1400" dirty="0"/>
                        <a:t>①</a:t>
                      </a:r>
                      <a:r>
                        <a:rPr kumimoji="1" lang="ja-JP" altLang="en-US" sz="1400"/>
                        <a:t>スペース貸しの短期賃貸借事業</a:t>
                      </a:r>
                    </a:p>
                  </a:txBody>
                  <a:tcPr>
                    <a:lnL w="12700" cap="flat" cmpd="sng" algn="ctr">
                      <a:solidFill>
                        <a:schemeClr val="bg1"/>
                      </a:solidFill>
                      <a:prstDash val="solid"/>
                      <a:round/>
                      <a:headEnd type="none" w="med" len="med"/>
                      <a:tailEnd type="none" w="med" len="med"/>
                    </a:lnL>
                  </a:tcPr>
                </a:tc>
                <a:tc>
                  <a:txBody>
                    <a:bodyPr/>
                    <a:lstStyle/>
                    <a:p>
                      <a:r>
                        <a:rPr kumimoji="1" lang="en-US" altLang="ja-JP" sz="1400" dirty="0"/>
                        <a:t>①</a:t>
                      </a:r>
                      <a:r>
                        <a:rPr kumimoji="1" lang="ja-JP" altLang="en-US" sz="1400"/>
                        <a:t>自ら投資して改修、増築など行い、イベントスペース貸しの短期賃貸借事業を受託</a:t>
                      </a:r>
                    </a:p>
                  </a:txBody>
                  <a:tcPr>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869306820"/>
                  </a:ext>
                </a:extLst>
              </a:tr>
              <a:tr h="370840">
                <a:tc>
                  <a:txBody>
                    <a:bodyPr/>
                    <a:lstStyle/>
                    <a:p>
                      <a:r>
                        <a:rPr kumimoji="1" lang="ja-JP" altLang="en-US" sz="1400"/>
                        <a:t>備考</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r>
                        <a:rPr kumimoji="1" lang="en-US" altLang="ja-JP" sz="1400" dirty="0"/>
                        <a:t>①</a:t>
                      </a:r>
                      <a:r>
                        <a:rPr kumimoji="1" lang="ja-JP" altLang="en-US" sz="1400"/>
                        <a:t>ボランティアベースでの企画・運営協力、民間事業者の募集</a:t>
                      </a:r>
                      <a:endParaRPr kumimoji="1" lang="en-US" altLang="ja-JP" sz="14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400" dirty="0"/>
                        <a:t>①</a:t>
                      </a:r>
                      <a:r>
                        <a:rPr kumimoji="1" lang="ja-JP" altLang="en-US" sz="1400"/>
                        <a:t>受け皿となる地元企業の体制構築、会社設立等</a:t>
                      </a:r>
                    </a:p>
                  </a:txBody>
                  <a:tcPr>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tcPr>
                </a:tc>
                <a:tc>
                  <a:txBody>
                    <a:bodyPr/>
                    <a:lstStyle/>
                    <a:p>
                      <a:r>
                        <a:rPr kumimoji="1" lang="en-US" altLang="ja-JP" sz="1400" dirty="0"/>
                        <a:t>①</a:t>
                      </a:r>
                      <a:r>
                        <a:rPr kumimoji="1" lang="ja-JP" altLang="en-US" sz="1400"/>
                        <a:t>投資回収を伴う収益事業の実施</a:t>
                      </a:r>
                    </a:p>
                  </a:txBody>
                  <a:tcPr>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86353386"/>
                  </a:ext>
                </a:extLst>
              </a:tr>
            </a:tbl>
          </a:graphicData>
        </a:graphic>
      </p:graphicFrame>
      <p:sp>
        <p:nvSpPr>
          <p:cNvPr id="27" name="スライド番号プレースホルダー 4">
            <a:extLst>
              <a:ext uri="{FF2B5EF4-FFF2-40B4-BE49-F238E27FC236}">
                <a16:creationId xmlns:a16="http://schemas.microsoft.com/office/drawing/2014/main" id="{64D8B8EF-AB8D-464F-8BEA-A1AE4D2CA66B}"/>
              </a:ext>
            </a:extLst>
          </p:cNvPr>
          <p:cNvSpPr>
            <a:spLocks noGrp="1"/>
          </p:cNvSpPr>
          <p:nvPr>
            <p:ph type="sldNum" sz="quarter" idx="12"/>
          </p:nvPr>
        </p:nvSpPr>
        <p:spPr>
          <a:xfrm>
            <a:off x="7677150" y="6481152"/>
            <a:ext cx="2228850" cy="365125"/>
          </a:xfrm>
        </p:spPr>
        <p:txBody>
          <a:bodyPr/>
          <a:lstStyle/>
          <a:p>
            <a:fld id="{6D22F896-40B5-4ADD-8801-0D06FADFA095}" type="slidenum">
              <a:rPr lang="en-US" smtClean="0"/>
              <a:t>10</a:t>
            </a:fld>
            <a:endParaRPr lang="en-US" dirty="0"/>
          </a:p>
        </p:txBody>
      </p:sp>
      <p:sp>
        <p:nvSpPr>
          <p:cNvPr id="5" name="コンテンツ プレースホルダー 4">
            <a:extLst>
              <a:ext uri="{FF2B5EF4-FFF2-40B4-BE49-F238E27FC236}">
                <a16:creationId xmlns:a16="http://schemas.microsoft.com/office/drawing/2014/main" id="{BC1CDBB4-6803-834C-A530-F1AF3BAA93AD}"/>
              </a:ext>
            </a:extLst>
          </p:cNvPr>
          <p:cNvSpPr txBox="1">
            <a:spLocks/>
          </p:cNvSpPr>
          <p:nvPr/>
        </p:nvSpPr>
        <p:spPr>
          <a:xfrm>
            <a:off x="300901" y="63189"/>
            <a:ext cx="9255781" cy="342718"/>
          </a:xfrm>
          <a:prstGeom prst="rect">
            <a:avLst/>
          </a:prstGeom>
        </p:spPr>
        <p:txBody>
          <a:bodyPr vert="horz" lIns="91440" tIns="45720" rIns="91440" bIns="45720" rtlCol="0">
            <a:normAutofit/>
          </a:bodyPr>
          <a:lstStyle>
            <a:lvl1pPr marL="185738" indent="-185738" algn="l" defTabSz="742950" rtl="0" eaLnBrk="1" latinLnBrk="0" hangingPunct="1">
              <a:lnSpc>
                <a:spcPct val="90000"/>
              </a:lnSpc>
              <a:spcBef>
                <a:spcPts val="813"/>
              </a:spcBef>
              <a:buFont typeface="Arial" panose="020B0604020202020204" pitchFamily="34" charset="0"/>
              <a:buChar char="•"/>
              <a:defRPr kumimoji="1"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kumimoji="1"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kumimoji="1"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9pPr>
          </a:lstStyle>
          <a:p>
            <a:pPr marL="0" indent="0" algn="r">
              <a:buFont typeface="Arial" panose="020B0604020202020204" pitchFamily="34" charset="0"/>
              <a:buNone/>
            </a:pPr>
            <a:r>
              <a:rPr lang="ja-JP" altLang="en-US" sz="1800"/>
              <a:t>（資料４）</a:t>
            </a:r>
          </a:p>
        </p:txBody>
      </p:sp>
    </p:spTree>
    <p:extLst>
      <p:ext uri="{BB962C8B-B14F-4D97-AF65-F5344CB8AC3E}">
        <p14:creationId xmlns:p14="http://schemas.microsoft.com/office/powerpoint/2010/main" val="2414626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C78341F3-489D-8C4D-B94B-D2FC7FC3F7DD}"/>
              </a:ext>
            </a:extLst>
          </p:cNvPr>
          <p:cNvSpPr>
            <a:spLocks noGrp="1"/>
          </p:cNvSpPr>
          <p:nvPr>
            <p:ph type="title"/>
          </p:nvPr>
        </p:nvSpPr>
        <p:spPr/>
        <p:txBody>
          <a:bodyPr/>
          <a:lstStyle/>
          <a:p>
            <a:r>
              <a:rPr lang="ja-JP" altLang="en-US"/>
              <a:t>要望事項</a:t>
            </a:r>
            <a:endParaRPr kumimoji="1" lang="ja-JP" altLang="en-US"/>
          </a:p>
        </p:txBody>
      </p:sp>
      <p:sp>
        <p:nvSpPr>
          <p:cNvPr id="5" name="コンテンツ プレースホルダー 4">
            <a:extLst>
              <a:ext uri="{FF2B5EF4-FFF2-40B4-BE49-F238E27FC236}">
                <a16:creationId xmlns:a16="http://schemas.microsoft.com/office/drawing/2014/main" id="{06FB35A3-CFCF-C843-BA1F-E2BB91FC6CCC}"/>
              </a:ext>
            </a:extLst>
          </p:cNvPr>
          <p:cNvSpPr>
            <a:spLocks noGrp="1"/>
          </p:cNvSpPr>
          <p:nvPr>
            <p:ph idx="1"/>
          </p:nvPr>
        </p:nvSpPr>
        <p:spPr>
          <a:xfrm>
            <a:off x="681038" y="1825625"/>
            <a:ext cx="8543925" cy="2191571"/>
          </a:xfrm>
        </p:spPr>
        <p:txBody>
          <a:bodyPr>
            <a:noAutofit/>
          </a:bodyPr>
          <a:lstStyle/>
          <a:p>
            <a:r>
              <a:rPr lang="ja-JP" altLang="ja-JP" sz="1800"/>
              <a:t>小原</a:t>
            </a:r>
            <a:r>
              <a:rPr lang="ja-JP" altLang="en-US" sz="1800"/>
              <a:t>を魅力ある地域として活性化していくことを</a:t>
            </a:r>
            <a:r>
              <a:rPr lang="ja-JP" altLang="ja-JP" sz="1800"/>
              <a:t>目的として、</a:t>
            </a:r>
            <a:r>
              <a:rPr lang="ja-JP" altLang="en-US" sz="1800" b="1" u="sng"/>
              <a:t>地域資源としての</a:t>
            </a:r>
            <a:r>
              <a:rPr lang="ja-JP" altLang="ja-JP" sz="1800" b="1" u="sng"/>
              <a:t>小原の郷、小原宿本陣、周辺の古民家について、</a:t>
            </a:r>
            <a:r>
              <a:rPr lang="ja-JP" altLang="en-US" sz="1800" b="1" u="sng"/>
              <a:t>それぞれの特徴を生かしつつ全体を有機的に連携させる</a:t>
            </a:r>
            <a:r>
              <a:rPr lang="ja-JP" altLang="en-US" sz="1800"/>
              <a:t>ことで、全体として</a:t>
            </a:r>
            <a:r>
              <a:rPr lang="ja-JP" altLang="ja-JP" sz="1800"/>
              <a:t>小原らしさを感じ、小原に誇りを持つことができ、賑わいと交流を通じて安心と共同体の帰属意識を感じることができる</a:t>
            </a:r>
            <a:r>
              <a:rPr lang="ja-JP" altLang="en-US" sz="1800"/>
              <a:t>ようなまちづくりを行なっていく必要があると考えています</a:t>
            </a:r>
            <a:r>
              <a:rPr lang="ja-JP" altLang="ja-JP" sz="1800"/>
              <a:t>。</a:t>
            </a:r>
            <a:endParaRPr lang="en-US" altLang="ja-JP" sz="1800" dirty="0"/>
          </a:p>
          <a:p>
            <a:r>
              <a:rPr lang="ja-JP" altLang="en-US" sz="1800"/>
              <a:t>その実現のため、相模原市と地元住民の官民が一体となって活用方針の継続的な議論や管理・運営に取り組むことができるよう、</a:t>
            </a:r>
            <a:r>
              <a:rPr lang="ja-JP" altLang="en-US" sz="1800" b="1" u="sng"/>
              <a:t>地元組織としてより積極的に関われることを希望</a:t>
            </a:r>
            <a:r>
              <a:rPr lang="ja-JP" altLang="en-US" sz="1800"/>
              <a:t>します。</a:t>
            </a:r>
            <a:endParaRPr lang="ja-JP" altLang="ja-JP" sz="1800"/>
          </a:p>
          <a:p>
            <a:r>
              <a:rPr lang="ja-JP" altLang="en-US" sz="1800"/>
              <a:t>相模原市が所有する</a:t>
            </a:r>
            <a:r>
              <a:rPr lang="ja-JP" altLang="ja-JP" sz="1800"/>
              <a:t>小原の郷</a:t>
            </a:r>
            <a:r>
              <a:rPr lang="ja-JP" altLang="en-US" sz="1800"/>
              <a:t>と小原宿本陣については</a:t>
            </a:r>
            <a:r>
              <a:rPr lang="ja-JP" altLang="ja-JP" sz="1800"/>
              <a:t>、地域の核となる施設として、これまで主に活性化推進会議が</a:t>
            </a:r>
            <a:r>
              <a:rPr lang="ja-JP" altLang="en-US" sz="1800"/>
              <a:t>取り組んできた</a:t>
            </a:r>
            <a:r>
              <a:rPr lang="ja-JP" altLang="ja-JP" sz="1800"/>
              <a:t>利活用にとどまらず、</a:t>
            </a:r>
            <a:r>
              <a:rPr lang="ja-JP" altLang="ja-JP" sz="1800" b="1" u="sng"/>
              <a:t>指定管理制度などによる運営委託が行われる場合は運営の受託を、さらに、施設整備など投資を伴う施策についても</a:t>
            </a:r>
            <a:r>
              <a:rPr lang="ja-JP" altLang="en-US" sz="1800" b="1" u="sng"/>
              <a:t>、地元住民が</a:t>
            </a:r>
            <a:r>
              <a:rPr lang="ja-JP" altLang="ja-JP" sz="1800" b="1" u="sng"/>
              <a:t>積極的に関わって</a:t>
            </a:r>
            <a:r>
              <a:rPr lang="ja-JP" altLang="en-US" sz="1800" b="1" u="sng"/>
              <a:t>行くことを希望</a:t>
            </a:r>
            <a:r>
              <a:rPr lang="ja-JP" altLang="en-US" sz="1800"/>
              <a:t>します。</a:t>
            </a:r>
            <a:endParaRPr lang="en-US" altLang="ja-JP" sz="1800" dirty="0"/>
          </a:p>
        </p:txBody>
      </p:sp>
      <p:sp>
        <p:nvSpPr>
          <p:cNvPr id="2" name="スライド番号プレースホルダー 1">
            <a:extLst>
              <a:ext uri="{FF2B5EF4-FFF2-40B4-BE49-F238E27FC236}">
                <a16:creationId xmlns:a16="http://schemas.microsoft.com/office/drawing/2014/main" id="{FA83BE0E-2A1E-D54E-A8E2-53E6FB8A7452}"/>
              </a:ext>
            </a:extLst>
          </p:cNvPr>
          <p:cNvSpPr>
            <a:spLocks noGrp="1"/>
          </p:cNvSpPr>
          <p:nvPr>
            <p:ph type="sldNum" sz="quarter" idx="12"/>
          </p:nvPr>
        </p:nvSpPr>
        <p:spPr>
          <a:xfrm>
            <a:off x="7677150" y="6492875"/>
            <a:ext cx="2228850" cy="365125"/>
          </a:xfrm>
        </p:spPr>
        <p:txBody>
          <a:bodyPr/>
          <a:lstStyle/>
          <a:p>
            <a:fld id="{6D22F896-40B5-4ADD-8801-0D06FADFA095}" type="slidenum">
              <a:rPr lang="en-US" smtClean="0"/>
              <a:t>1</a:t>
            </a:fld>
            <a:endParaRPr lang="en-US" dirty="0"/>
          </a:p>
        </p:txBody>
      </p:sp>
    </p:spTree>
    <p:extLst>
      <p:ext uri="{BB962C8B-B14F-4D97-AF65-F5344CB8AC3E}">
        <p14:creationId xmlns:p14="http://schemas.microsoft.com/office/powerpoint/2010/main" val="23645263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C78341F3-489D-8C4D-B94B-D2FC7FC3F7DD}"/>
              </a:ext>
            </a:extLst>
          </p:cNvPr>
          <p:cNvSpPr>
            <a:spLocks noGrp="1"/>
          </p:cNvSpPr>
          <p:nvPr>
            <p:ph type="title"/>
          </p:nvPr>
        </p:nvSpPr>
        <p:spPr/>
        <p:txBody>
          <a:bodyPr/>
          <a:lstStyle/>
          <a:p>
            <a:r>
              <a:rPr kumimoji="1" lang="ja-JP" altLang="en-US"/>
              <a:t>拠点施設活用の目的</a:t>
            </a:r>
          </a:p>
        </p:txBody>
      </p:sp>
      <p:sp>
        <p:nvSpPr>
          <p:cNvPr id="5" name="コンテンツ プレースホルダー 4">
            <a:extLst>
              <a:ext uri="{FF2B5EF4-FFF2-40B4-BE49-F238E27FC236}">
                <a16:creationId xmlns:a16="http://schemas.microsoft.com/office/drawing/2014/main" id="{06FB35A3-CFCF-C843-BA1F-E2BB91FC6CCC}"/>
              </a:ext>
            </a:extLst>
          </p:cNvPr>
          <p:cNvSpPr>
            <a:spLocks noGrp="1"/>
          </p:cNvSpPr>
          <p:nvPr>
            <p:ph idx="1"/>
          </p:nvPr>
        </p:nvSpPr>
        <p:spPr>
          <a:xfrm>
            <a:off x="681038" y="1825625"/>
            <a:ext cx="8543925" cy="1115283"/>
          </a:xfrm>
        </p:spPr>
        <p:txBody>
          <a:bodyPr>
            <a:normAutofit lnSpcReduction="10000"/>
          </a:bodyPr>
          <a:lstStyle/>
          <a:p>
            <a:pPr marL="0" indent="0">
              <a:buNone/>
            </a:pPr>
            <a:r>
              <a:rPr kumimoji="1" lang="ja-JP" altLang="en-US" sz="1800"/>
              <a:t>　小原らしさを感じ、小原に誇りが持つことができ、</a:t>
            </a:r>
            <a:r>
              <a:rPr lang="ja-JP" altLang="en-US" sz="1800"/>
              <a:t>賑わいと交流を通じて安心と小原の共同体の一員と感じることができる場所を増やすことで、地域を活性化していく。</a:t>
            </a:r>
            <a:endParaRPr lang="en-US" altLang="ja-JP" sz="1800" dirty="0"/>
          </a:p>
          <a:p>
            <a:pPr marL="0" indent="0" algn="ctr">
              <a:buNone/>
            </a:pPr>
            <a:r>
              <a:rPr kumimoji="1" lang="ja-JP" altLang="en-US" sz="1800" b="1"/>
              <a:t>　</a:t>
            </a:r>
            <a:r>
              <a:rPr kumimoji="1" lang="en-US" altLang="ja-JP" sz="1800" b="1" dirty="0"/>
              <a:t>〜</a:t>
            </a:r>
            <a:r>
              <a:rPr kumimoji="1" lang="ja-JP" altLang="en-US" sz="1800" b="1"/>
              <a:t>小原を住みたいまちナンバーワンに！</a:t>
            </a:r>
            <a:r>
              <a:rPr kumimoji="1" lang="en-US" altLang="ja-JP" sz="1800" b="1" dirty="0"/>
              <a:t>〜</a:t>
            </a:r>
            <a:endParaRPr kumimoji="1" lang="ja-JP" altLang="en-US" sz="1800" b="1"/>
          </a:p>
        </p:txBody>
      </p:sp>
      <p:sp>
        <p:nvSpPr>
          <p:cNvPr id="6" name="円/楕円 5">
            <a:extLst>
              <a:ext uri="{FF2B5EF4-FFF2-40B4-BE49-F238E27FC236}">
                <a16:creationId xmlns:a16="http://schemas.microsoft.com/office/drawing/2014/main" id="{17670AB5-6CDE-D04B-95FC-AB84031A614D}"/>
              </a:ext>
            </a:extLst>
          </p:cNvPr>
          <p:cNvSpPr/>
          <p:nvPr/>
        </p:nvSpPr>
        <p:spPr>
          <a:xfrm>
            <a:off x="2432299" y="3076918"/>
            <a:ext cx="5016842" cy="3045941"/>
          </a:xfrm>
          <a:prstGeom prst="ellipse">
            <a:avLst/>
          </a:prstGeom>
          <a:solidFill>
            <a:schemeClr val="accent4">
              <a:lumMod val="60000"/>
              <a:lumOff val="40000"/>
              <a:alpha val="42000"/>
            </a:schemeClr>
          </a:solidFill>
          <a:ln w="25400">
            <a:solidFill>
              <a:schemeClr val="accent4">
                <a:lumMod val="50000"/>
              </a:schemeClr>
            </a:solidFill>
            <a:prstDash val="sysDash"/>
          </a:ln>
        </p:spPr>
        <p:style>
          <a:lnRef idx="2">
            <a:schemeClr val="accent2">
              <a:shade val="50000"/>
            </a:schemeClr>
          </a:lnRef>
          <a:fillRef idx="1">
            <a:schemeClr val="accent2"/>
          </a:fillRef>
          <a:effectRef idx="0">
            <a:schemeClr val="accent2"/>
          </a:effectRef>
          <a:fontRef idx="minor">
            <a:schemeClr val="lt1"/>
          </a:fontRef>
        </p:style>
        <p:txBody>
          <a:bodyPr wrap="none" rtlCol="0" anchor="ctr"/>
          <a:lstStyle/>
          <a:p>
            <a:pPr algn="ctr"/>
            <a:endParaRPr kumimoji="1" lang="en-US" altLang="ja-JP" sz="3200" b="1" dirty="0">
              <a:solidFill>
                <a:schemeClr val="accent4">
                  <a:lumMod val="50000"/>
                </a:schemeClr>
              </a:solidFill>
            </a:endParaRPr>
          </a:p>
          <a:p>
            <a:pPr algn="ctr"/>
            <a:endParaRPr kumimoji="1" lang="en-US" altLang="ja-JP" sz="3200" b="1" dirty="0">
              <a:solidFill>
                <a:schemeClr val="accent4">
                  <a:lumMod val="50000"/>
                </a:schemeClr>
              </a:solidFill>
            </a:endParaRPr>
          </a:p>
          <a:p>
            <a:pPr algn="ctr"/>
            <a:r>
              <a:rPr kumimoji="1" lang="ja-JP" altLang="en-US" sz="3200" b="1">
                <a:solidFill>
                  <a:schemeClr val="accent4">
                    <a:lumMod val="50000"/>
                  </a:schemeClr>
                </a:solidFill>
              </a:rPr>
              <a:t>地域の活性化</a:t>
            </a:r>
            <a:endParaRPr kumimoji="1" lang="en-US" altLang="ja-JP" sz="3200" b="1" dirty="0">
              <a:solidFill>
                <a:schemeClr val="accent4">
                  <a:lumMod val="50000"/>
                </a:schemeClr>
              </a:solidFill>
            </a:endParaRPr>
          </a:p>
          <a:p>
            <a:pPr algn="ctr"/>
            <a:r>
              <a:rPr kumimoji="1" lang="ja-JP" altLang="en-US" sz="2000" b="1">
                <a:solidFill>
                  <a:schemeClr val="accent4">
                    <a:lumMod val="50000"/>
                  </a:schemeClr>
                </a:solidFill>
              </a:rPr>
              <a:t>小原に相応しいプログラムの定義</a:t>
            </a:r>
            <a:endParaRPr kumimoji="1" lang="en-US" altLang="ja-JP" sz="2000" b="1" dirty="0">
              <a:solidFill>
                <a:schemeClr val="accent4">
                  <a:lumMod val="50000"/>
                </a:schemeClr>
              </a:solidFill>
            </a:endParaRPr>
          </a:p>
          <a:p>
            <a:pPr algn="ctr"/>
            <a:r>
              <a:rPr kumimoji="1" lang="ja-JP" altLang="en-US" sz="2000" b="1">
                <a:solidFill>
                  <a:schemeClr val="accent4">
                    <a:lumMod val="50000"/>
                  </a:schemeClr>
                </a:solidFill>
              </a:rPr>
              <a:t>小原らしさを強化するもの</a:t>
            </a:r>
            <a:endParaRPr kumimoji="1" lang="en-US" altLang="ja-JP" sz="2000" b="1" dirty="0">
              <a:solidFill>
                <a:schemeClr val="accent4">
                  <a:lumMod val="50000"/>
                </a:schemeClr>
              </a:solidFill>
            </a:endParaRPr>
          </a:p>
          <a:p>
            <a:pPr algn="ctr"/>
            <a:r>
              <a:rPr kumimoji="1" lang="ja-JP" altLang="en-US" sz="2000" b="1">
                <a:solidFill>
                  <a:schemeClr val="accent4">
                    <a:lumMod val="50000"/>
                  </a:schemeClr>
                </a:solidFill>
              </a:rPr>
              <a:t>（山里の生活文化、宿場町の文化、</a:t>
            </a:r>
            <a:endParaRPr kumimoji="1" lang="en-US" altLang="ja-JP" sz="2000" b="1" dirty="0">
              <a:solidFill>
                <a:schemeClr val="accent4">
                  <a:lumMod val="50000"/>
                </a:schemeClr>
              </a:solidFill>
            </a:endParaRPr>
          </a:p>
          <a:p>
            <a:pPr algn="ctr"/>
            <a:r>
              <a:rPr kumimoji="1" lang="ja-JP" altLang="en-US" sz="2000" b="1">
                <a:solidFill>
                  <a:schemeClr val="accent4">
                    <a:lumMod val="50000"/>
                  </a:schemeClr>
                </a:solidFill>
              </a:rPr>
              <a:t>自然との共生、サステナビリティ</a:t>
            </a:r>
            <a:r>
              <a:rPr kumimoji="1" lang="en-US" altLang="ja-JP" sz="2000" b="1" baseline="30000" dirty="0">
                <a:solidFill>
                  <a:schemeClr val="accent4">
                    <a:lumMod val="50000"/>
                  </a:schemeClr>
                </a:solidFill>
              </a:rPr>
              <a:t>※</a:t>
            </a:r>
            <a:r>
              <a:rPr kumimoji="1" lang="ja-JP" altLang="en-US" sz="2000" b="1">
                <a:solidFill>
                  <a:schemeClr val="accent4">
                    <a:lumMod val="50000"/>
                  </a:schemeClr>
                </a:solidFill>
              </a:rPr>
              <a:t>）</a:t>
            </a:r>
            <a:endParaRPr kumimoji="1" lang="en-US" altLang="ja-JP" sz="2000" b="1" dirty="0">
              <a:solidFill>
                <a:schemeClr val="accent4">
                  <a:lumMod val="50000"/>
                </a:schemeClr>
              </a:solidFill>
            </a:endParaRPr>
          </a:p>
          <a:p>
            <a:pPr algn="ctr"/>
            <a:endParaRPr kumimoji="1" lang="en-US" altLang="ja-JP" sz="2000" b="1" dirty="0">
              <a:solidFill>
                <a:schemeClr val="accent4">
                  <a:lumMod val="50000"/>
                </a:schemeClr>
              </a:solidFill>
            </a:endParaRPr>
          </a:p>
          <a:p>
            <a:pPr algn="ctr"/>
            <a:endParaRPr kumimoji="1" lang="en-US" altLang="ja-JP" sz="3200" b="1" dirty="0">
              <a:solidFill>
                <a:schemeClr val="accent4">
                  <a:lumMod val="50000"/>
                </a:schemeClr>
              </a:solidFill>
            </a:endParaRPr>
          </a:p>
        </p:txBody>
      </p:sp>
      <p:sp>
        <p:nvSpPr>
          <p:cNvPr id="7" name="円/楕円 6">
            <a:extLst>
              <a:ext uri="{FF2B5EF4-FFF2-40B4-BE49-F238E27FC236}">
                <a16:creationId xmlns:a16="http://schemas.microsoft.com/office/drawing/2014/main" id="{5A14DB79-BD48-CD4A-AA34-F50D4CD2766C}"/>
              </a:ext>
            </a:extLst>
          </p:cNvPr>
          <p:cNvSpPr/>
          <p:nvPr/>
        </p:nvSpPr>
        <p:spPr>
          <a:xfrm>
            <a:off x="6252589" y="5606688"/>
            <a:ext cx="1878229" cy="681075"/>
          </a:xfrm>
          <a:prstGeom prst="ellipse">
            <a:avLst/>
          </a:prstGeom>
          <a:solidFill>
            <a:schemeClr val="bg2">
              <a:lumMod val="25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nchor="ctr"/>
          <a:lstStyle/>
          <a:p>
            <a:pPr algn="ctr"/>
            <a:r>
              <a:rPr kumimoji="1" lang="ja-JP" altLang="en-US" sz="1600" b="1"/>
              <a:t>働ける場所</a:t>
            </a:r>
            <a:endParaRPr kumimoji="1" lang="en-US" altLang="ja-JP" sz="1100" b="1" dirty="0"/>
          </a:p>
        </p:txBody>
      </p:sp>
      <p:sp>
        <p:nvSpPr>
          <p:cNvPr id="8" name="円/楕円 7">
            <a:extLst>
              <a:ext uri="{FF2B5EF4-FFF2-40B4-BE49-F238E27FC236}">
                <a16:creationId xmlns:a16="http://schemas.microsoft.com/office/drawing/2014/main" id="{20348A53-57A9-6844-BF19-37BAED9681DC}"/>
              </a:ext>
            </a:extLst>
          </p:cNvPr>
          <p:cNvSpPr/>
          <p:nvPr/>
        </p:nvSpPr>
        <p:spPr>
          <a:xfrm>
            <a:off x="1018162" y="3868376"/>
            <a:ext cx="1878229" cy="681075"/>
          </a:xfrm>
          <a:prstGeom prst="ellipse">
            <a:avLst/>
          </a:prstGeom>
          <a:solidFill>
            <a:schemeClr val="accent5">
              <a:lumMod val="75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nchor="ctr"/>
          <a:lstStyle/>
          <a:p>
            <a:pPr algn="ctr"/>
            <a:r>
              <a:rPr kumimoji="1" lang="ja-JP" altLang="en-US" sz="1600" b="1"/>
              <a:t>誇りの持てる</a:t>
            </a:r>
            <a:endParaRPr kumimoji="1" lang="en-US" altLang="ja-JP" sz="1600" b="1" dirty="0"/>
          </a:p>
          <a:p>
            <a:pPr algn="ctr"/>
            <a:r>
              <a:rPr kumimoji="1" lang="ja-JP" altLang="en-US" sz="1600" b="1"/>
              <a:t>場所</a:t>
            </a:r>
            <a:endParaRPr kumimoji="1" lang="en-US" altLang="ja-JP" sz="1100" b="1" dirty="0"/>
          </a:p>
        </p:txBody>
      </p:sp>
      <p:sp>
        <p:nvSpPr>
          <p:cNvPr id="9" name="円/楕円 8">
            <a:extLst>
              <a:ext uri="{FF2B5EF4-FFF2-40B4-BE49-F238E27FC236}">
                <a16:creationId xmlns:a16="http://schemas.microsoft.com/office/drawing/2014/main" id="{AB5C0102-5F15-2E42-A319-8A238765BC96}"/>
              </a:ext>
            </a:extLst>
          </p:cNvPr>
          <p:cNvSpPr/>
          <p:nvPr/>
        </p:nvSpPr>
        <p:spPr>
          <a:xfrm>
            <a:off x="7568580" y="4759377"/>
            <a:ext cx="1878229" cy="681075"/>
          </a:xfrm>
          <a:prstGeom prst="ellipse">
            <a:avLst/>
          </a:prstGeom>
          <a:solidFill>
            <a:schemeClr val="tx2">
              <a:lumMod val="75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nchor="ctr"/>
          <a:lstStyle/>
          <a:p>
            <a:pPr algn="ctr"/>
            <a:r>
              <a:rPr kumimoji="1" lang="ja-JP" altLang="en-US" sz="1600" b="1"/>
              <a:t>交流の場所</a:t>
            </a:r>
            <a:endParaRPr kumimoji="1" lang="en-US" altLang="ja-JP" sz="1600" b="1" dirty="0"/>
          </a:p>
        </p:txBody>
      </p:sp>
      <p:sp>
        <p:nvSpPr>
          <p:cNvPr id="10" name="円/楕円 9">
            <a:extLst>
              <a:ext uri="{FF2B5EF4-FFF2-40B4-BE49-F238E27FC236}">
                <a16:creationId xmlns:a16="http://schemas.microsoft.com/office/drawing/2014/main" id="{99DADEF1-5B59-2441-A972-49D010CA2E53}"/>
              </a:ext>
            </a:extLst>
          </p:cNvPr>
          <p:cNvSpPr/>
          <p:nvPr/>
        </p:nvSpPr>
        <p:spPr>
          <a:xfrm>
            <a:off x="2162509" y="5606687"/>
            <a:ext cx="1878229" cy="681075"/>
          </a:xfrm>
          <a:prstGeom prst="ellipse">
            <a:avLst/>
          </a:prstGeom>
          <a:solidFill>
            <a:schemeClr val="accent3">
              <a:lumMod val="75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nchor="ctr"/>
          <a:lstStyle/>
          <a:p>
            <a:pPr algn="ctr"/>
            <a:r>
              <a:rPr kumimoji="1" lang="ja-JP" altLang="en-US" sz="1600" b="1"/>
              <a:t>落ち着いた空間</a:t>
            </a:r>
            <a:endParaRPr kumimoji="1" lang="en-US" altLang="ja-JP" sz="1600" b="1" dirty="0"/>
          </a:p>
        </p:txBody>
      </p:sp>
      <p:sp>
        <p:nvSpPr>
          <p:cNvPr id="11" name="円/楕円 10">
            <a:extLst>
              <a:ext uri="{FF2B5EF4-FFF2-40B4-BE49-F238E27FC236}">
                <a16:creationId xmlns:a16="http://schemas.microsoft.com/office/drawing/2014/main" id="{A8079190-6B95-E24D-B6F5-4739DF288A1B}"/>
              </a:ext>
            </a:extLst>
          </p:cNvPr>
          <p:cNvSpPr/>
          <p:nvPr/>
        </p:nvSpPr>
        <p:spPr>
          <a:xfrm>
            <a:off x="414026" y="3014816"/>
            <a:ext cx="1878229" cy="681075"/>
          </a:xfrm>
          <a:prstGeom prst="ellipse">
            <a:avLst/>
          </a:prstGeom>
          <a:solidFill>
            <a:schemeClr val="accent6">
              <a:lumMod val="75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nchor="ctr"/>
          <a:lstStyle/>
          <a:p>
            <a:pPr algn="ctr"/>
            <a:r>
              <a:rPr kumimoji="1" lang="ja-JP" altLang="en-US" sz="1600" b="1"/>
              <a:t>小原らしい場所</a:t>
            </a:r>
            <a:endParaRPr kumimoji="1" lang="en-US" altLang="ja-JP" sz="1600" b="1" dirty="0"/>
          </a:p>
        </p:txBody>
      </p:sp>
      <p:sp>
        <p:nvSpPr>
          <p:cNvPr id="12" name="円/楕円 11">
            <a:extLst>
              <a:ext uri="{FF2B5EF4-FFF2-40B4-BE49-F238E27FC236}">
                <a16:creationId xmlns:a16="http://schemas.microsoft.com/office/drawing/2014/main" id="{6C8BC17E-4281-3E4E-88DE-AD9F01D15FEF}"/>
              </a:ext>
            </a:extLst>
          </p:cNvPr>
          <p:cNvSpPr/>
          <p:nvPr/>
        </p:nvSpPr>
        <p:spPr>
          <a:xfrm>
            <a:off x="284280" y="4857470"/>
            <a:ext cx="1878229" cy="681075"/>
          </a:xfrm>
          <a:prstGeom prst="ellipse">
            <a:avLst/>
          </a:prstGeom>
          <a:solidFill>
            <a:schemeClr val="accent4">
              <a:lumMod val="75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nchor="ctr"/>
          <a:lstStyle/>
          <a:p>
            <a:pPr algn="ctr"/>
            <a:r>
              <a:rPr kumimoji="1" lang="ja-JP" altLang="en-US" sz="1600" b="1"/>
              <a:t>おもてなしが</a:t>
            </a:r>
            <a:endParaRPr kumimoji="1" lang="en-US" altLang="ja-JP" sz="1600" b="1" dirty="0"/>
          </a:p>
          <a:p>
            <a:pPr algn="ctr"/>
            <a:r>
              <a:rPr kumimoji="1" lang="ja-JP" altLang="en-US" sz="1600" b="1"/>
              <a:t>できる場所</a:t>
            </a:r>
            <a:endParaRPr kumimoji="1" lang="en-US" altLang="ja-JP" sz="1600" b="1" dirty="0"/>
          </a:p>
        </p:txBody>
      </p:sp>
      <p:sp>
        <p:nvSpPr>
          <p:cNvPr id="13" name="円/楕円 12">
            <a:extLst>
              <a:ext uri="{FF2B5EF4-FFF2-40B4-BE49-F238E27FC236}">
                <a16:creationId xmlns:a16="http://schemas.microsoft.com/office/drawing/2014/main" id="{A89FA3D4-C571-B64F-8950-81F754C3D6D9}"/>
              </a:ext>
            </a:extLst>
          </p:cNvPr>
          <p:cNvSpPr/>
          <p:nvPr/>
        </p:nvSpPr>
        <p:spPr>
          <a:xfrm>
            <a:off x="6985049" y="3795121"/>
            <a:ext cx="1878229" cy="681075"/>
          </a:xfrm>
          <a:prstGeom prst="ellipse">
            <a:avLst/>
          </a:prstGeom>
          <a:solidFill>
            <a:schemeClr val="accent1">
              <a:lumMod val="75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nchor="ctr"/>
          <a:lstStyle/>
          <a:p>
            <a:pPr algn="ctr"/>
            <a:r>
              <a:rPr kumimoji="1" lang="ja-JP" altLang="en-US" sz="1600" b="1"/>
              <a:t>発表の場所</a:t>
            </a:r>
            <a:endParaRPr kumimoji="1" lang="en-US" altLang="ja-JP" sz="1600" b="1" dirty="0"/>
          </a:p>
        </p:txBody>
      </p:sp>
      <p:sp>
        <p:nvSpPr>
          <p:cNvPr id="14" name="円/楕円 13">
            <a:extLst>
              <a:ext uri="{FF2B5EF4-FFF2-40B4-BE49-F238E27FC236}">
                <a16:creationId xmlns:a16="http://schemas.microsoft.com/office/drawing/2014/main" id="{3DA21EFF-7ABC-7143-82E5-6FC0C3EACE60}"/>
              </a:ext>
            </a:extLst>
          </p:cNvPr>
          <p:cNvSpPr/>
          <p:nvPr/>
        </p:nvSpPr>
        <p:spPr>
          <a:xfrm>
            <a:off x="7445013" y="3007971"/>
            <a:ext cx="1878229" cy="681075"/>
          </a:xfrm>
          <a:prstGeom prst="ellipse">
            <a:avLst/>
          </a:prstGeom>
          <a:solidFill>
            <a:schemeClr val="accent2">
              <a:lumMod val="75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nchor="ctr"/>
          <a:lstStyle/>
          <a:p>
            <a:pPr algn="ctr"/>
            <a:r>
              <a:rPr kumimoji="1" lang="ja-JP" altLang="en-US" sz="1600" b="1"/>
              <a:t>活動の場所</a:t>
            </a:r>
            <a:endParaRPr kumimoji="1" lang="en-US" altLang="ja-JP" sz="1600" b="1" dirty="0"/>
          </a:p>
        </p:txBody>
      </p:sp>
      <p:sp>
        <p:nvSpPr>
          <p:cNvPr id="2" name="スライド番号プレースホルダー 1">
            <a:extLst>
              <a:ext uri="{FF2B5EF4-FFF2-40B4-BE49-F238E27FC236}">
                <a16:creationId xmlns:a16="http://schemas.microsoft.com/office/drawing/2014/main" id="{FA83BE0E-2A1E-D54E-A8E2-53E6FB8A7452}"/>
              </a:ext>
            </a:extLst>
          </p:cNvPr>
          <p:cNvSpPr>
            <a:spLocks noGrp="1"/>
          </p:cNvSpPr>
          <p:nvPr>
            <p:ph type="sldNum" sz="quarter" idx="12"/>
          </p:nvPr>
        </p:nvSpPr>
        <p:spPr>
          <a:xfrm>
            <a:off x="7677150" y="6492875"/>
            <a:ext cx="2228850" cy="365125"/>
          </a:xfrm>
        </p:spPr>
        <p:txBody>
          <a:bodyPr/>
          <a:lstStyle/>
          <a:p>
            <a:fld id="{6D22F896-40B5-4ADD-8801-0D06FADFA095}" type="slidenum">
              <a:rPr lang="en-US" smtClean="0"/>
              <a:t>2</a:t>
            </a:fld>
            <a:endParaRPr lang="en-US" dirty="0"/>
          </a:p>
        </p:txBody>
      </p:sp>
      <p:sp>
        <p:nvSpPr>
          <p:cNvPr id="15" name="コンテンツ プレースホルダー 4">
            <a:extLst>
              <a:ext uri="{FF2B5EF4-FFF2-40B4-BE49-F238E27FC236}">
                <a16:creationId xmlns:a16="http://schemas.microsoft.com/office/drawing/2014/main" id="{DF97B4E4-4448-CF44-8F91-83C4CDC7366E}"/>
              </a:ext>
            </a:extLst>
          </p:cNvPr>
          <p:cNvSpPr txBox="1">
            <a:spLocks/>
          </p:cNvSpPr>
          <p:nvPr/>
        </p:nvSpPr>
        <p:spPr>
          <a:xfrm>
            <a:off x="650215" y="6505105"/>
            <a:ext cx="8543925" cy="342718"/>
          </a:xfrm>
          <a:prstGeom prst="rect">
            <a:avLst/>
          </a:prstGeom>
        </p:spPr>
        <p:txBody>
          <a:bodyPr vert="horz" lIns="91440" tIns="45720" rIns="91440" bIns="45720" rtlCol="0">
            <a:normAutofit/>
          </a:bodyPr>
          <a:lstStyle>
            <a:lvl1pPr marL="185738" indent="-185738" algn="l" defTabSz="742950" rtl="0" eaLnBrk="1" latinLnBrk="0" hangingPunct="1">
              <a:lnSpc>
                <a:spcPct val="90000"/>
              </a:lnSpc>
              <a:spcBef>
                <a:spcPts val="813"/>
              </a:spcBef>
              <a:buFont typeface="Arial" panose="020B0604020202020204" pitchFamily="34" charset="0"/>
              <a:buChar char="•"/>
              <a:defRPr kumimoji="1"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kumimoji="1"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kumimoji="1"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9pPr>
          </a:lstStyle>
          <a:p>
            <a:pPr marL="0" indent="0">
              <a:buFont typeface="Arial" panose="020B0604020202020204" pitchFamily="34" charset="0"/>
              <a:buNone/>
            </a:pPr>
            <a:r>
              <a:rPr lang="en-US" altLang="ja-JP" sz="1800" dirty="0"/>
              <a:t>※</a:t>
            </a:r>
            <a:r>
              <a:rPr lang="ja-JP" altLang="en-US" sz="1800"/>
              <a:t> </a:t>
            </a:r>
            <a:r>
              <a:rPr lang="en-US" altLang="ja-JP" sz="1800" dirty="0"/>
              <a:t>SDG</a:t>
            </a:r>
            <a:r>
              <a:rPr lang="ja-JP" altLang="en-US" sz="1800"/>
              <a:t>ｓにおける意義については資料１参照。</a:t>
            </a:r>
          </a:p>
        </p:txBody>
      </p:sp>
    </p:spTree>
    <p:extLst>
      <p:ext uri="{BB962C8B-B14F-4D97-AF65-F5344CB8AC3E}">
        <p14:creationId xmlns:p14="http://schemas.microsoft.com/office/powerpoint/2010/main" val="363589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グループ化 38">
            <a:extLst>
              <a:ext uri="{FF2B5EF4-FFF2-40B4-BE49-F238E27FC236}">
                <a16:creationId xmlns:a16="http://schemas.microsoft.com/office/drawing/2014/main" id="{668543F5-D608-1D44-A4C2-800D3C65749B}"/>
              </a:ext>
            </a:extLst>
          </p:cNvPr>
          <p:cNvGrpSpPr/>
          <p:nvPr/>
        </p:nvGrpSpPr>
        <p:grpSpPr>
          <a:xfrm>
            <a:off x="1289307" y="2591508"/>
            <a:ext cx="7173764" cy="3496029"/>
            <a:chOff x="2380343" y="2619829"/>
            <a:chExt cx="5544457" cy="2702010"/>
          </a:xfrm>
        </p:grpSpPr>
        <p:sp>
          <p:nvSpPr>
            <p:cNvPr id="6" name="フリーフォーム 5">
              <a:extLst>
                <a:ext uri="{FF2B5EF4-FFF2-40B4-BE49-F238E27FC236}">
                  <a16:creationId xmlns:a16="http://schemas.microsoft.com/office/drawing/2014/main" id="{3883FEEC-9996-6E4E-BF15-857F4EA5ED38}"/>
                </a:ext>
              </a:extLst>
            </p:cNvPr>
            <p:cNvSpPr/>
            <p:nvPr/>
          </p:nvSpPr>
          <p:spPr>
            <a:xfrm>
              <a:off x="2380343" y="3578027"/>
              <a:ext cx="5544457" cy="1045029"/>
            </a:xfrm>
            <a:custGeom>
              <a:avLst/>
              <a:gdLst>
                <a:gd name="connsiteX0" fmla="*/ 0 w 5544457"/>
                <a:gd name="connsiteY0" fmla="*/ 1045029 h 1045029"/>
                <a:gd name="connsiteX1" fmla="*/ 878114 w 5544457"/>
                <a:gd name="connsiteY1" fmla="*/ 957943 h 1045029"/>
                <a:gd name="connsiteX2" fmla="*/ 2844800 w 5544457"/>
                <a:gd name="connsiteY2" fmla="*/ 986971 h 1045029"/>
                <a:gd name="connsiteX3" fmla="*/ 3360057 w 5544457"/>
                <a:gd name="connsiteY3" fmla="*/ 936171 h 1045029"/>
                <a:gd name="connsiteX4" fmla="*/ 3708400 w 5544457"/>
                <a:gd name="connsiteY4" fmla="*/ 595086 h 1045029"/>
                <a:gd name="connsiteX5" fmla="*/ 4368800 w 5544457"/>
                <a:gd name="connsiteY5" fmla="*/ 283029 h 1045029"/>
                <a:gd name="connsiteX6" fmla="*/ 5283200 w 5544457"/>
                <a:gd name="connsiteY6" fmla="*/ 130629 h 1045029"/>
                <a:gd name="connsiteX7" fmla="*/ 5544457 w 5544457"/>
                <a:gd name="connsiteY7" fmla="*/ 0 h 1045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44457" h="1045029">
                  <a:moveTo>
                    <a:pt x="0" y="1045029"/>
                  </a:moveTo>
                  <a:cubicBezTo>
                    <a:pt x="201990" y="1006324"/>
                    <a:pt x="878114" y="957943"/>
                    <a:pt x="878114" y="957943"/>
                  </a:cubicBezTo>
                  <a:lnTo>
                    <a:pt x="2844800" y="986971"/>
                  </a:lnTo>
                  <a:cubicBezTo>
                    <a:pt x="3258457" y="983342"/>
                    <a:pt x="3216124" y="1001485"/>
                    <a:pt x="3360057" y="936171"/>
                  </a:cubicBezTo>
                  <a:cubicBezTo>
                    <a:pt x="3503990" y="870857"/>
                    <a:pt x="3540276" y="703943"/>
                    <a:pt x="3708400" y="595086"/>
                  </a:cubicBezTo>
                  <a:cubicBezTo>
                    <a:pt x="3876524" y="486229"/>
                    <a:pt x="4106333" y="360438"/>
                    <a:pt x="4368800" y="283029"/>
                  </a:cubicBezTo>
                  <a:cubicBezTo>
                    <a:pt x="4631267" y="205620"/>
                    <a:pt x="5087257" y="177800"/>
                    <a:pt x="5283200" y="130629"/>
                  </a:cubicBezTo>
                  <a:cubicBezTo>
                    <a:pt x="5479143" y="83458"/>
                    <a:pt x="5511800" y="41729"/>
                    <a:pt x="5544457" y="0"/>
                  </a:cubicBezTo>
                </a:path>
              </a:pathLst>
            </a:custGeom>
            <a:noFill/>
            <a:ln w="762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a:extLst>
                <a:ext uri="{FF2B5EF4-FFF2-40B4-BE49-F238E27FC236}">
                  <a16:creationId xmlns:a16="http://schemas.microsoft.com/office/drawing/2014/main" id="{F35F80BF-5CF8-8D4C-876C-A67E4A23D82C}"/>
                </a:ext>
              </a:extLst>
            </p:cNvPr>
            <p:cNvSpPr/>
            <p:nvPr/>
          </p:nvSpPr>
          <p:spPr>
            <a:xfrm rot="21161111">
              <a:off x="2831126" y="4330525"/>
              <a:ext cx="252894" cy="16565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E32F56C3-5525-C64F-92CD-C65D78249385}"/>
                </a:ext>
              </a:extLst>
            </p:cNvPr>
            <p:cNvSpPr/>
            <p:nvPr/>
          </p:nvSpPr>
          <p:spPr>
            <a:xfrm>
              <a:off x="3839168" y="4280883"/>
              <a:ext cx="228736" cy="1727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261D83B1-8601-F942-863A-8A90B280E97F}"/>
                </a:ext>
              </a:extLst>
            </p:cNvPr>
            <p:cNvSpPr/>
            <p:nvPr/>
          </p:nvSpPr>
          <p:spPr>
            <a:xfrm>
              <a:off x="3484151" y="4280883"/>
              <a:ext cx="228736" cy="1727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0816A05B-F202-7348-ACD4-9219A0AC1307}"/>
                </a:ext>
              </a:extLst>
            </p:cNvPr>
            <p:cNvSpPr/>
            <p:nvPr/>
          </p:nvSpPr>
          <p:spPr>
            <a:xfrm>
              <a:off x="4119427" y="4636640"/>
              <a:ext cx="228736" cy="1727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a:extLst>
                <a:ext uri="{FF2B5EF4-FFF2-40B4-BE49-F238E27FC236}">
                  <a16:creationId xmlns:a16="http://schemas.microsoft.com/office/drawing/2014/main" id="{7B466C6C-5F85-4B46-99C4-FF47C357EEC5}"/>
                </a:ext>
              </a:extLst>
            </p:cNvPr>
            <p:cNvSpPr/>
            <p:nvPr/>
          </p:nvSpPr>
          <p:spPr>
            <a:xfrm>
              <a:off x="3401828" y="4639261"/>
              <a:ext cx="228736" cy="1727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037A2F48-BAE8-B041-B887-26AB02736988}"/>
                </a:ext>
              </a:extLst>
            </p:cNvPr>
            <p:cNvSpPr/>
            <p:nvPr/>
          </p:nvSpPr>
          <p:spPr>
            <a:xfrm>
              <a:off x="3777134" y="4630246"/>
              <a:ext cx="228736" cy="1727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0D67352F-2746-064E-931A-38F0BD09E3D3}"/>
                </a:ext>
              </a:extLst>
            </p:cNvPr>
            <p:cNvSpPr/>
            <p:nvPr/>
          </p:nvSpPr>
          <p:spPr>
            <a:xfrm>
              <a:off x="4615540" y="4649527"/>
              <a:ext cx="147485" cy="174172"/>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949B1F21-DAFF-6C45-9099-2FA5AF64BA0E}"/>
                </a:ext>
              </a:extLst>
            </p:cNvPr>
            <p:cNvSpPr/>
            <p:nvPr/>
          </p:nvSpPr>
          <p:spPr>
            <a:xfrm>
              <a:off x="4796968" y="4645470"/>
              <a:ext cx="147485" cy="174172"/>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41B5E5F8-BBAD-CC49-8BFF-66E825A0CB84}"/>
                </a:ext>
              </a:extLst>
            </p:cNvPr>
            <p:cNvSpPr/>
            <p:nvPr/>
          </p:nvSpPr>
          <p:spPr>
            <a:xfrm>
              <a:off x="4196346" y="4287277"/>
              <a:ext cx="147485" cy="174172"/>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23382C52-2C3B-514B-9FE7-685E7458570F}"/>
                </a:ext>
              </a:extLst>
            </p:cNvPr>
            <p:cNvSpPr/>
            <p:nvPr/>
          </p:nvSpPr>
          <p:spPr>
            <a:xfrm>
              <a:off x="4377774" y="4286417"/>
              <a:ext cx="147485" cy="174172"/>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7BEA289D-0376-3748-A68E-1E80B1A3F8BF}"/>
                </a:ext>
              </a:extLst>
            </p:cNvPr>
            <p:cNvSpPr/>
            <p:nvPr/>
          </p:nvSpPr>
          <p:spPr>
            <a:xfrm rot="3687740">
              <a:off x="6120912" y="3466444"/>
              <a:ext cx="147485" cy="174172"/>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DC59F968-1755-0A40-892B-51747A1F6065}"/>
                </a:ext>
              </a:extLst>
            </p:cNvPr>
            <p:cNvSpPr/>
            <p:nvPr/>
          </p:nvSpPr>
          <p:spPr>
            <a:xfrm rot="21099221">
              <a:off x="5512078" y="4633088"/>
              <a:ext cx="254000" cy="174172"/>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9D8462B8-C797-1E4F-9CF6-93FD45B9A6EC}"/>
                </a:ext>
              </a:extLst>
            </p:cNvPr>
            <p:cNvSpPr/>
            <p:nvPr/>
          </p:nvSpPr>
          <p:spPr>
            <a:xfrm rot="21099221">
              <a:off x="5660674" y="4872804"/>
              <a:ext cx="188821" cy="411306"/>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969C5DA0-3EA1-BB4C-86FA-45714B7DAD77}"/>
                </a:ext>
              </a:extLst>
            </p:cNvPr>
            <p:cNvSpPr/>
            <p:nvPr/>
          </p:nvSpPr>
          <p:spPr>
            <a:xfrm rot="20404973">
              <a:off x="6682015" y="3165141"/>
              <a:ext cx="203818" cy="537429"/>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C887FC2F-9D9F-6D40-8A80-AEACAF18C224}"/>
                </a:ext>
              </a:extLst>
            </p:cNvPr>
            <p:cNvSpPr/>
            <p:nvPr/>
          </p:nvSpPr>
          <p:spPr>
            <a:xfrm>
              <a:off x="5108830" y="3338286"/>
              <a:ext cx="805741" cy="972457"/>
            </a:xfrm>
            <a:custGeom>
              <a:avLst/>
              <a:gdLst>
                <a:gd name="connsiteX0" fmla="*/ 805741 w 805741"/>
                <a:gd name="connsiteY0" fmla="*/ 972457 h 972457"/>
                <a:gd name="connsiteX1" fmla="*/ 493684 w 805741"/>
                <a:gd name="connsiteY1" fmla="*/ 725714 h 972457"/>
                <a:gd name="connsiteX2" fmla="*/ 29227 w 805741"/>
                <a:gd name="connsiteY2" fmla="*/ 689428 h 972457"/>
                <a:gd name="connsiteX3" fmla="*/ 87284 w 805741"/>
                <a:gd name="connsiteY3" fmla="*/ 0 h 972457"/>
              </a:gdLst>
              <a:ahLst/>
              <a:cxnLst>
                <a:cxn ang="0">
                  <a:pos x="connsiteX0" y="connsiteY0"/>
                </a:cxn>
                <a:cxn ang="0">
                  <a:pos x="connsiteX1" y="connsiteY1"/>
                </a:cxn>
                <a:cxn ang="0">
                  <a:pos x="connsiteX2" y="connsiteY2"/>
                </a:cxn>
                <a:cxn ang="0">
                  <a:pos x="connsiteX3" y="connsiteY3"/>
                </a:cxn>
              </a:cxnLst>
              <a:rect l="l" t="t" r="r" b="b"/>
              <a:pathLst>
                <a:path w="805741" h="972457">
                  <a:moveTo>
                    <a:pt x="805741" y="972457"/>
                  </a:moveTo>
                  <a:cubicBezTo>
                    <a:pt x="714422" y="872671"/>
                    <a:pt x="623103" y="772885"/>
                    <a:pt x="493684" y="725714"/>
                  </a:cubicBezTo>
                  <a:cubicBezTo>
                    <a:pt x="364265" y="678543"/>
                    <a:pt x="96960" y="810380"/>
                    <a:pt x="29227" y="689428"/>
                  </a:cubicBezTo>
                  <a:cubicBezTo>
                    <a:pt x="-38506" y="568476"/>
                    <a:pt x="24389" y="284238"/>
                    <a:pt x="87284" y="0"/>
                  </a:cubicBezTo>
                </a:path>
              </a:pathLst>
            </a:custGeom>
            <a:noFill/>
            <a:ln w="317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a:extLst>
                <a:ext uri="{FF2B5EF4-FFF2-40B4-BE49-F238E27FC236}">
                  <a16:creationId xmlns:a16="http://schemas.microsoft.com/office/drawing/2014/main" id="{887C8C3A-9E6C-324E-867B-53FF72683FF9}"/>
                </a:ext>
              </a:extLst>
            </p:cNvPr>
            <p:cNvSpPr/>
            <p:nvPr/>
          </p:nvSpPr>
          <p:spPr>
            <a:xfrm>
              <a:off x="4114800" y="3522657"/>
              <a:ext cx="159657" cy="994228"/>
            </a:xfrm>
            <a:custGeom>
              <a:avLst/>
              <a:gdLst>
                <a:gd name="connsiteX0" fmla="*/ 0 w 159657"/>
                <a:gd name="connsiteY0" fmla="*/ 994228 h 994228"/>
                <a:gd name="connsiteX1" fmla="*/ 159657 w 159657"/>
                <a:gd name="connsiteY1" fmla="*/ 0 h 994228"/>
              </a:gdLst>
              <a:ahLst/>
              <a:cxnLst>
                <a:cxn ang="0">
                  <a:pos x="connsiteX0" y="connsiteY0"/>
                </a:cxn>
                <a:cxn ang="0">
                  <a:pos x="connsiteX1" y="connsiteY1"/>
                </a:cxn>
              </a:cxnLst>
              <a:rect l="l" t="t" r="r" b="b"/>
              <a:pathLst>
                <a:path w="159657" h="994228">
                  <a:moveTo>
                    <a:pt x="0" y="994228"/>
                  </a:moveTo>
                  <a:lnTo>
                    <a:pt x="159657" y="0"/>
                  </a:lnTo>
                </a:path>
              </a:pathLst>
            </a:custGeom>
            <a:noFill/>
            <a:ln w="317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フリーフォーム 28">
              <a:extLst>
                <a:ext uri="{FF2B5EF4-FFF2-40B4-BE49-F238E27FC236}">
                  <a16:creationId xmlns:a16="http://schemas.microsoft.com/office/drawing/2014/main" id="{DA6A490C-75F3-BB4B-A0C1-BFF93E4653F2}"/>
                </a:ext>
              </a:extLst>
            </p:cNvPr>
            <p:cNvSpPr/>
            <p:nvPr/>
          </p:nvSpPr>
          <p:spPr>
            <a:xfrm>
              <a:off x="3643086" y="4581610"/>
              <a:ext cx="50800" cy="740229"/>
            </a:xfrm>
            <a:custGeom>
              <a:avLst/>
              <a:gdLst>
                <a:gd name="connsiteX0" fmla="*/ 50800 w 50800"/>
                <a:gd name="connsiteY0" fmla="*/ 0 h 740229"/>
                <a:gd name="connsiteX1" fmla="*/ 0 w 50800"/>
                <a:gd name="connsiteY1" fmla="*/ 740229 h 740229"/>
              </a:gdLst>
              <a:ahLst/>
              <a:cxnLst>
                <a:cxn ang="0">
                  <a:pos x="connsiteX0" y="connsiteY0"/>
                </a:cxn>
                <a:cxn ang="0">
                  <a:pos x="connsiteX1" y="connsiteY1"/>
                </a:cxn>
              </a:cxnLst>
              <a:rect l="l" t="t" r="r" b="b"/>
              <a:pathLst>
                <a:path w="50800" h="740229">
                  <a:moveTo>
                    <a:pt x="50800" y="0"/>
                  </a:moveTo>
                  <a:lnTo>
                    <a:pt x="0" y="740229"/>
                  </a:lnTo>
                </a:path>
              </a:pathLst>
            </a:custGeom>
            <a:noFill/>
            <a:ln w="317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フリーフォーム 29">
              <a:extLst>
                <a:ext uri="{FF2B5EF4-FFF2-40B4-BE49-F238E27FC236}">
                  <a16:creationId xmlns:a16="http://schemas.microsoft.com/office/drawing/2014/main" id="{C5026731-810D-3B4D-9DD1-684FBD335BAA}"/>
                </a:ext>
              </a:extLst>
            </p:cNvPr>
            <p:cNvSpPr/>
            <p:nvPr/>
          </p:nvSpPr>
          <p:spPr>
            <a:xfrm>
              <a:off x="3048000" y="4598086"/>
              <a:ext cx="2187366" cy="647703"/>
            </a:xfrm>
            <a:custGeom>
              <a:avLst/>
              <a:gdLst>
                <a:gd name="connsiteX0" fmla="*/ 2184400 w 2187366"/>
                <a:gd name="connsiteY0" fmla="*/ 0 h 647703"/>
                <a:gd name="connsiteX1" fmla="*/ 2162629 w 2187366"/>
                <a:gd name="connsiteY1" fmla="*/ 580571 h 647703"/>
                <a:gd name="connsiteX2" fmla="*/ 2002971 w 2187366"/>
                <a:gd name="connsiteY2" fmla="*/ 616857 h 647703"/>
                <a:gd name="connsiteX3" fmla="*/ 1226457 w 2187366"/>
                <a:gd name="connsiteY3" fmla="*/ 413657 h 647703"/>
                <a:gd name="connsiteX4" fmla="*/ 0 w 2187366"/>
                <a:gd name="connsiteY4" fmla="*/ 355600 h 6477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7366" h="647703">
                  <a:moveTo>
                    <a:pt x="2184400" y="0"/>
                  </a:moveTo>
                  <a:cubicBezTo>
                    <a:pt x="2188633" y="238881"/>
                    <a:pt x="2192867" y="477762"/>
                    <a:pt x="2162629" y="580571"/>
                  </a:cubicBezTo>
                  <a:cubicBezTo>
                    <a:pt x="2132391" y="683380"/>
                    <a:pt x="2159000" y="644676"/>
                    <a:pt x="2002971" y="616857"/>
                  </a:cubicBezTo>
                  <a:cubicBezTo>
                    <a:pt x="1846942" y="589038"/>
                    <a:pt x="1560286" y="457200"/>
                    <a:pt x="1226457" y="413657"/>
                  </a:cubicBezTo>
                  <a:cubicBezTo>
                    <a:pt x="892628" y="370114"/>
                    <a:pt x="446314" y="362857"/>
                    <a:pt x="0" y="355600"/>
                  </a:cubicBezTo>
                </a:path>
              </a:pathLst>
            </a:custGeom>
            <a:noFill/>
            <a:ln w="317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1358B911-750E-EC4F-899C-AC6EFA4257C3}"/>
                </a:ext>
              </a:extLst>
            </p:cNvPr>
            <p:cNvSpPr/>
            <p:nvPr/>
          </p:nvSpPr>
          <p:spPr>
            <a:xfrm>
              <a:off x="6183621" y="2619829"/>
              <a:ext cx="326036" cy="1313543"/>
            </a:xfrm>
            <a:custGeom>
              <a:avLst/>
              <a:gdLst>
                <a:gd name="connsiteX0" fmla="*/ 326036 w 326036"/>
                <a:gd name="connsiteY0" fmla="*/ 1313542 h 1313542"/>
                <a:gd name="connsiteX1" fmla="*/ 21236 w 326036"/>
                <a:gd name="connsiteY1" fmla="*/ 486228 h 1313542"/>
                <a:gd name="connsiteX2" fmla="*/ 50265 w 326036"/>
                <a:gd name="connsiteY2" fmla="*/ 0 h 1313542"/>
              </a:gdLst>
              <a:ahLst/>
              <a:cxnLst>
                <a:cxn ang="0">
                  <a:pos x="connsiteX0" y="connsiteY0"/>
                </a:cxn>
                <a:cxn ang="0">
                  <a:pos x="connsiteX1" y="connsiteY1"/>
                </a:cxn>
                <a:cxn ang="0">
                  <a:pos x="connsiteX2" y="connsiteY2"/>
                </a:cxn>
              </a:cxnLst>
              <a:rect l="l" t="t" r="r" b="b"/>
              <a:pathLst>
                <a:path w="326036" h="1313542">
                  <a:moveTo>
                    <a:pt x="326036" y="1313542"/>
                  </a:moveTo>
                  <a:cubicBezTo>
                    <a:pt x="196617" y="1009347"/>
                    <a:pt x="67198" y="705152"/>
                    <a:pt x="21236" y="486228"/>
                  </a:cubicBezTo>
                  <a:cubicBezTo>
                    <a:pt x="-24726" y="267304"/>
                    <a:pt x="12769" y="133652"/>
                    <a:pt x="50265" y="0"/>
                  </a:cubicBezTo>
                </a:path>
              </a:pathLst>
            </a:custGeom>
            <a:noFill/>
            <a:ln w="317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C1A797C4-4E8C-1B40-A729-85C7F306B8B7}"/>
                </a:ext>
              </a:extLst>
            </p:cNvPr>
            <p:cNvSpPr/>
            <p:nvPr/>
          </p:nvSpPr>
          <p:spPr>
            <a:xfrm>
              <a:off x="5008718" y="4138009"/>
              <a:ext cx="308090" cy="205148"/>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769A1BBC-B76E-5F44-BF82-F7DBCDD8FF06}"/>
                </a:ext>
              </a:extLst>
            </p:cNvPr>
            <p:cNvSpPr/>
            <p:nvPr/>
          </p:nvSpPr>
          <p:spPr>
            <a:xfrm>
              <a:off x="5470413" y="4144403"/>
              <a:ext cx="184743" cy="98286"/>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3" name="コンテンツ プレースホルダー 4">
            <a:extLst>
              <a:ext uri="{FF2B5EF4-FFF2-40B4-BE49-F238E27FC236}">
                <a16:creationId xmlns:a16="http://schemas.microsoft.com/office/drawing/2014/main" id="{76760DCA-6736-764A-B87D-2BC2B32B2CC5}"/>
              </a:ext>
            </a:extLst>
          </p:cNvPr>
          <p:cNvSpPr>
            <a:spLocks noGrp="1"/>
          </p:cNvSpPr>
          <p:nvPr>
            <p:ph idx="1"/>
          </p:nvPr>
        </p:nvSpPr>
        <p:spPr>
          <a:xfrm>
            <a:off x="681038" y="1596316"/>
            <a:ext cx="8543925" cy="1115283"/>
          </a:xfrm>
          <a:solidFill>
            <a:schemeClr val="bg1"/>
          </a:solidFill>
        </p:spPr>
        <p:txBody>
          <a:bodyPr>
            <a:normAutofit/>
          </a:bodyPr>
          <a:lstStyle/>
          <a:p>
            <a:pPr marL="0" indent="0">
              <a:buNone/>
            </a:pPr>
            <a:r>
              <a:rPr lang="ja-JP" altLang="en-US" sz="1800"/>
              <a:t>　地域活性化を実現するため、来訪者が各施設を楽しみながら回遊し、価値のある体験をしていただけるよう、</a:t>
            </a:r>
            <a:r>
              <a:rPr lang="ja-JP" altLang="en-US" sz="1800" b="1" u="sng"/>
              <a:t>各施設が有機的に連携したマスタープランを明確にする必要がある。そのためには地元組織、企業、市の各所管部署の協働が必要。</a:t>
            </a:r>
            <a:endParaRPr lang="en-US" altLang="ja-JP" sz="1800" b="1" u="sng" dirty="0"/>
          </a:p>
        </p:txBody>
      </p:sp>
      <p:sp>
        <p:nvSpPr>
          <p:cNvPr id="2" name="タイトル 1">
            <a:extLst>
              <a:ext uri="{FF2B5EF4-FFF2-40B4-BE49-F238E27FC236}">
                <a16:creationId xmlns:a16="http://schemas.microsoft.com/office/drawing/2014/main" id="{D4408D7A-C1D9-CB4F-8BE8-3034AC07D0F2}"/>
              </a:ext>
            </a:extLst>
          </p:cNvPr>
          <p:cNvSpPr>
            <a:spLocks noGrp="1"/>
          </p:cNvSpPr>
          <p:nvPr>
            <p:ph type="title"/>
          </p:nvPr>
        </p:nvSpPr>
        <p:spPr/>
        <p:txBody>
          <a:bodyPr/>
          <a:lstStyle/>
          <a:p>
            <a:r>
              <a:rPr lang="ja-JP" altLang="en-US"/>
              <a:t>小原の拠点の有機的な連携</a:t>
            </a:r>
            <a:endParaRPr kumimoji="1" lang="ja-JP" altLang="en-US"/>
          </a:p>
        </p:txBody>
      </p:sp>
      <p:sp>
        <p:nvSpPr>
          <p:cNvPr id="40" name="正方形/長方形 39">
            <a:extLst>
              <a:ext uri="{FF2B5EF4-FFF2-40B4-BE49-F238E27FC236}">
                <a16:creationId xmlns:a16="http://schemas.microsoft.com/office/drawing/2014/main" id="{5FB81F00-548B-8E4B-825E-423496D1FACB}"/>
              </a:ext>
            </a:extLst>
          </p:cNvPr>
          <p:cNvSpPr/>
          <p:nvPr/>
        </p:nvSpPr>
        <p:spPr>
          <a:xfrm>
            <a:off x="5184817" y="5666843"/>
            <a:ext cx="2205341" cy="3693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kumimoji="1" lang="en-US" altLang="ja-JP" b="1" u="sng" dirty="0">
                <a:solidFill>
                  <a:schemeClr val="accent4">
                    <a:lumMod val="50000"/>
                  </a:schemeClr>
                </a:solidFill>
              </a:rPr>
              <a:t>②</a:t>
            </a:r>
            <a:r>
              <a:rPr kumimoji="1" lang="ja-JP" altLang="en-US" b="1" u="sng">
                <a:solidFill>
                  <a:schemeClr val="accent4">
                    <a:lumMod val="50000"/>
                  </a:schemeClr>
                </a:solidFill>
              </a:rPr>
              <a:t>本陣を見学</a:t>
            </a:r>
            <a:endParaRPr kumimoji="1" lang="en-US" altLang="ja-JP" dirty="0">
              <a:solidFill>
                <a:schemeClr val="accent4">
                  <a:lumMod val="50000"/>
                </a:schemeClr>
              </a:solidFill>
            </a:endParaRPr>
          </a:p>
        </p:txBody>
      </p:sp>
      <p:sp>
        <p:nvSpPr>
          <p:cNvPr id="42" name="正方形/長方形 41">
            <a:extLst>
              <a:ext uri="{FF2B5EF4-FFF2-40B4-BE49-F238E27FC236}">
                <a16:creationId xmlns:a16="http://schemas.microsoft.com/office/drawing/2014/main" id="{14F8E534-223D-CA4C-A70A-2EA0569D77EE}"/>
              </a:ext>
            </a:extLst>
          </p:cNvPr>
          <p:cNvSpPr/>
          <p:nvPr/>
        </p:nvSpPr>
        <p:spPr>
          <a:xfrm>
            <a:off x="6726797" y="4727414"/>
            <a:ext cx="2273781" cy="3693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r>
              <a:rPr kumimoji="1" lang="ja-JP" altLang="en-US" b="1" u="sng">
                <a:solidFill>
                  <a:schemeClr val="accent4">
                    <a:lumMod val="50000"/>
                  </a:schemeClr>
                </a:solidFill>
              </a:rPr>
              <a:t>①小原の郷に駐車</a:t>
            </a:r>
            <a:endParaRPr kumimoji="1" lang="en-US" altLang="ja-JP" dirty="0">
              <a:solidFill>
                <a:schemeClr val="accent4">
                  <a:lumMod val="50000"/>
                </a:schemeClr>
              </a:solidFill>
            </a:endParaRPr>
          </a:p>
        </p:txBody>
      </p:sp>
      <p:sp>
        <p:nvSpPr>
          <p:cNvPr id="17" name="スライド番号プレースホルダー 16">
            <a:extLst>
              <a:ext uri="{FF2B5EF4-FFF2-40B4-BE49-F238E27FC236}">
                <a16:creationId xmlns:a16="http://schemas.microsoft.com/office/drawing/2014/main" id="{3DC3981F-FC89-8742-91D0-C32AD465FFA5}"/>
              </a:ext>
            </a:extLst>
          </p:cNvPr>
          <p:cNvSpPr>
            <a:spLocks noGrp="1"/>
          </p:cNvSpPr>
          <p:nvPr>
            <p:ph type="sldNum" sz="quarter" idx="12"/>
          </p:nvPr>
        </p:nvSpPr>
        <p:spPr>
          <a:xfrm>
            <a:off x="7677150" y="6492875"/>
            <a:ext cx="2228850" cy="365125"/>
          </a:xfrm>
        </p:spPr>
        <p:txBody>
          <a:bodyPr/>
          <a:lstStyle/>
          <a:p>
            <a:fld id="{6D22F896-40B5-4ADD-8801-0D06FADFA095}" type="slidenum">
              <a:rPr lang="en-US" smtClean="0"/>
              <a:t>3</a:t>
            </a:fld>
            <a:endParaRPr lang="en-US" dirty="0"/>
          </a:p>
        </p:txBody>
      </p:sp>
      <p:sp>
        <p:nvSpPr>
          <p:cNvPr id="37" name="正方形/長方形 36">
            <a:extLst>
              <a:ext uri="{FF2B5EF4-FFF2-40B4-BE49-F238E27FC236}">
                <a16:creationId xmlns:a16="http://schemas.microsoft.com/office/drawing/2014/main" id="{EC2E3991-E2BE-1348-9BCA-25F40FB4A864}"/>
              </a:ext>
            </a:extLst>
          </p:cNvPr>
          <p:cNvSpPr/>
          <p:nvPr/>
        </p:nvSpPr>
        <p:spPr>
          <a:xfrm>
            <a:off x="483243" y="5854449"/>
            <a:ext cx="3438115" cy="3693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r>
              <a:rPr kumimoji="1" lang="en-US" altLang="ja-JP" b="1" u="sng" dirty="0">
                <a:solidFill>
                  <a:schemeClr val="accent4">
                    <a:lumMod val="50000"/>
                  </a:schemeClr>
                </a:solidFill>
              </a:rPr>
              <a:t>③</a:t>
            </a:r>
            <a:r>
              <a:rPr kumimoji="1" lang="ja-JP" altLang="en-US" b="1" u="sng">
                <a:solidFill>
                  <a:schemeClr val="accent4">
                    <a:lumMod val="50000"/>
                  </a:schemeClr>
                </a:solidFill>
              </a:rPr>
              <a:t>街並、路地、自然の散策</a:t>
            </a:r>
            <a:endParaRPr kumimoji="1" lang="en-US" altLang="ja-JP" dirty="0">
              <a:solidFill>
                <a:schemeClr val="accent4">
                  <a:lumMod val="50000"/>
                </a:schemeClr>
              </a:solidFill>
            </a:endParaRPr>
          </a:p>
        </p:txBody>
      </p:sp>
      <p:sp>
        <p:nvSpPr>
          <p:cNvPr id="38" name="正方形/長方形 37">
            <a:extLst>
              <a:ext uri="{FF2B5EF4-FFF2-40B4-BE49-F238E27FC236}">
                <a16:creationId xmlns:a16="http://schemas.microsoft.com/office/drawing/2014/main" id="{94432303-6914-F443-A496-144334A9840E}"/>
              </a:ext>
            </a:extLst>
          </p:cNvPr>
          <p:cNvSpPr/>
          <p:nvPr/>
        </p:nvSpPr>
        <p:spPr>
          <a:xfrm>
            <a:off x="306863" y="3712523"/>
            <a:ext cx="2738502" cy="6463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r>
              <a:rPr kumimoji="1" lang="en-US" altLang="ja-JP" b="1" u="sng" dirty="0">
                <a:solidFill>
                  <a:schemeClr val="accent4">
                    <a:lumMod val="50000"/>
                  </a:schemeClr>
                </a:solidFill>
              </a:rPr>
              <a:t>④</a:t>
            </a:r>
            <a:r>
              <a:rPr kumimoji="1" lang="ja-JP" altLang="en-US" b="1" u="sng">
                <a:solidFill>
                  <a:schemeClr val="accent4">
                    <a:lumMod val="50000"/>
                  </a:schemeClr>
                </a:solidFill>
              </a:rPr>
              <a:t>買い物</a:t>
            </a:r>
            <a:endParaRPr kumimoji="1" lang="en-US" altLang="ja-JP" b="1" u="sng" dirty="0">
              <a:solidFill>
                <a:schemeClr val="accent4">
                  <a:lumMod val="50000"/>
                </a:schemeClr>
              </a:solidFill>
            </a:endParaRPr>
          </a:p>
          <a:p>
            <a:r>
              <a:rPr kumimoji="1" lang="ja-JP" altLang="en-US" b="1" u="sng">
                <a:solidFill>
                  <a:schemeClr val="accent4">
                    <a:lumMod val="50000"/>
                  </a:schemeClr>
                </a:solidFill>
              </a:rPr>
              <a:t>（豆腐、酒饅頭・・・）</a:t>
            </a:r>
            <a:endParaRPr kumimoji="1" lang="en-US" altLang="ja-JP" dirty="0">
              <a:solidFill>
                <a:schemeClr val="accent4">
                  <a:lumMod val="50000"/>
                </a:schemeClr>
              </a:solidFill>
            </a:endParaRPr>
          </a:p>
        </p:txBody>
      </p:sp>
      <p:sp>
        <p:nvSpPr>
          <p:cNvPr id="45" name="正方形/長方形 44">
            <a:extLst>
              <a:ext uri="{FF2B5EF4-FFF2-40B4-BE49-F238E27FC236}">
                <a16:creationId xmlns:a16="http://schemas.microsoft.com/office/drawing/2014/main" id="{C422367D-3043-4D4B-B775-86192EF7A552}"/>
              </a:ext>
            </a:extLst>
          </p:cNvPr>
          <p:cNvSpPr/>
          <p:nvPr/>
        </p:nvSpPr>
        <p:spPr>
          <a:xfrm>
            <a:off x="3848314" y="2834327"/>
            <a:ext cx="2738502" cy="3693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r>
              <a:rPr kumimoji="1" lang="en-US" altLang="ja-JP" b="1" u="sng" dirty="0">
                <a:solidFill>
                  <a:schemeClr val="accent4">
                    <a:lumMod val="50000"/>
                  </a:schemeClr>
                </a:solidFill>
              </a:rPr>
              <a:t>⑤</a:t>
            </a:r>
            <a:r>
              <a:rPr kumimoji="1" lang="ja-JP" altLang="en-US" b="1" u="sng">
                <a:solidFill>
                  <a:schemeClr val="accent4">
                    <a:lumMod val="50000"/>
                  </a:schemeClr>
                </a:solidFill>
              </a:rPr>
              <a:t>小原の郷で休憩、食事</a:t>
            </a:r>
            <a:endParaRPr kumimoji="1" lang="en-US" altLang="ja-JP" dirty="0">
              <a:solidFill>
                <a:schemeClr val="accent4">
                  <a:lumMod val="50000"/>
                </a:schemeClr>
              </a:solidFill>
            </a:endParaRPr>
          </a:p>
        </p:txBody>
      </p:sp>
      <p:sp>
        <p:nvSpPr>
          <p:cNvPr id="46" name="正方形/長方形 45">
            <a:extLst>
              <a:ext uri="{FF2B5EF4-FFF2-40B4-BE49-F238E27FC236}">
                <a16:creationId xmlns:a16="http://schemas.microsoft.com/office/drawing/2014/main" id="{2795FED1-0163-EF4B-80BD-1E6B0D6A328A}"/>
              </a:ext>
            </a:extLst>
          </p:cNvPr>
          <p:cNvSpPr/>
          <p:nvPr/>
        </p:nvSpPr>
        <p:spPr>
          <a:xfrm>
            <a:off x="7707972" y="2811011"/>
            <a:ext cx="1818613" cy="3693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r>
              <a:rPr kumimoji="1" lang="en-US" altLang="ja-JP" b="1" u="sng" dirty="0">
                <a:solidFill>
                  <a:schemeClr val="accent4">
                    <a:lumMod val="50000"/>
                  </a:schemeClr>
                </a:solidFill>
              </a:rPr>
              <a:t>⑥</a:t>
            </a:r>
            <a:r>
              <a:rPr kumimoji="1" lang="ja-JP" altLang="en-US" b="1" u="sng">
                <a:solidFill>
                  <a:schemeClr val="accent4">
                    <a:lumMod val="50000"/>
                  </a:schemeClr>
                </a:solidFill>
              </a:rPr>
              <a:t>宿泊、帰宅</a:t>
            </a:r>
            <a:endParaRPr kumimoji="1" lang="en-US" altLang="ja-JP" dirty="0">
              <a:solidFill>
                <a:schemeClr val="accent4">
                  <a:lumMod val="50000"/>
                </a:schemeClr>
              </a:solidFill>
            </a:endParaRPr>
          </a:p>
        </p:txBody>
      </p:sp>
      <p:sp>
        <p:nvSpPr>
          <p:cNvPr id="5" name="下矢印 4">
            <a:extLst>
              <a:ext uri="{FF2B5EF4-FFF2-40B4-BE49-F238E27FC236}">
                <a16:creationId xmlns:a16="http://schemas.microsoft.com/office/drawing/2014/main" id="{D237728C-A656-2541-A497-AEF6481F681E}"/>
              </a:ext>
            </a:extLst>
          </p:cNvPr>
          <p:cNvSpPr/>
          <p:nvPr/>
        </p:nvSpPr>
        <p:spPr>
          <a:xfrm rot="3398604">
            <a:off x="7195808" y="5143304"/>
            <a:ext cx="269274" cy="6092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下矢印 46">
            <a:extLst>
              <a:ext uri="{FF2B5EF4-FFF2-40B4-BE49-F238E27FC236}">
                <a16:creationId xmlns:a16="http://schemas.microsoft.com/office/drawing/2014/main" id="{B4D24277-501C-7C4B-9885-E361BDF257CF}"/>
              </a:ext>
            </a:extLst>
          </p:cNvPr>
          <p:cNvSpPr/>
          <p:nvPr/>
        </p:nvSpPr>
        <p:spPr>
          <a:xfrm rot="5400000">
            <a:off x="4201187" y="5919165"/>
            <a:ext cx="269274" cy="6092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下矢印 47">
            <a:extLst>
              <a:ext uri="{FF2B5EF4-FFF2-40B4-BE49-F238E27FC236}">
                <a16:creationId xmlns:a16="http://schemas.microsoft.com/office/drawing/2014/main" id="{28355169-ABAB-D141-8926-9A872ACDB568}"/>
              </a:ext>
            </a:extLst>
          </p:cNvPr>
          <p:cNvSpPr/>
          <p:nvPr/>
        </p:nvSpPr>
        <p:spPr>
          <a:xfrm rot="10800000">
            <a:off x="798586" y="4797110"/>
            <a:ext cx="269274" cy="6092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下矢印 48">
            <a:extLst>
              <a:ext uri="{FF2B5EF4-FFF2-40B4-BE49-F238E27FC236}">
                <a16:creationId xmlns:a16="http://schemas.microsoft.com/office/drawing/2014/main" id="{2FD80865-191C-CC47-BBA3-449E85C49056}"/>
              </a:ext>
            </a:extLst>
          </p:cNvPr>
          <p:cNvSpPr/>
          <p:nvPr/>
        </p:nvSpPr>
        <p:spPr>
          <a:xfrm rot="14152055">
            <a:off x="2808129" y="3181410"/>
            <a:ext cx="269274" cy="6092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下矢印 49">
            <a:extLst>
              <a:ext uri="{FF2B5EF4-FFF2-40B4-BE49-F238E27FC236}">
                <a16:creationId xmlns:a16="http://schemas.microsoft.com/office/drawing/2014/main" id="{272E5F7D-83A8-0E4A-9940-7D6FC9974D9C}"/>
              </a:ext>
            </a:extLst>
          </p:cNvPr>
          <p:cNvSpPr/>
          <p:nvPr/>
        </p:nvSpPr>
        <p:spPr>
          <a:xfrm rot="16200000">
            <a:off x="6990130" y="2697550"/>
            <a:ext cx="269274" cy="6092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13886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a:extLst>
              <a:ext uri="{FF2B5EF4-FFF2-40B4-BE49-F238E27FC236}">
                <a16:creationId xmlns:a16="http://schemas.microsoft.com/office/drawing/2014/main" id="{E6EFB0A6-87F5-9141-92BE-7D5CDAAC7460}"/>
              </a:ext>
            </a:extLst>
          </p:cNvPr>
          <p:cNvGrpSpPr/>
          <p:nvPr/>
        </p:nvGrpSpPr>
        <p:grpSpPr>
          <a:xfrm>
            <a:off x="940533" y="2329324"/>
            <a:ext cx="7501995" cy="3507206"/>
            <a:chOff x="940533" y="2095490"/>
            <a:chExt cx="7501995" cy="3507206"/>
          </a:xfrm>
        </p:grpSpPr>
        <p:grpSp>
          <p:nvGrpSpPr>
            <p:cNvPr id="39" name="グループ化 38">
              <a:extLst>
                <a:ext uri="{FF2B5EF4-FFF2-40B4-BE49-F238E27FC236}">
                  <a16:creationId xmlns:a16="http://schemas.microsoft.com/office/drawing/2014/main" id="{668543F5-D608-1D44-A4C2-800D3C65749B}"/>
                </a:ext>
              </a:extLst>
            </p:cNvPr>
            <p:cNvGrpSpPr/>
            <p:nvPr/>
          </p:nvGrpSpPr>
          <p:grpSpPr>
            <a:xfrm>
              <a:off x="1268764" y="2095490"/>
              <a:ext cx="7173764" cy="3496029"/>
              <a:chOff x="2380343" y="2619829"/>
              <a:chExt cx="5544457" cy="2702010"/>
            </a:xfrm>
          </p:grpSpPr>
          <p:sp>
            <p:nvSpPr>
              <p:cNvPr id="6" name="フリーフォーム 5">
                <a:extLst>
                  <a:ext uri="{FF2B5EF4-FFF2-40B4-BE49-F238E27FC236}">
                    <a16:creationId xmlns:a16="http://schemas.microsoft.com/office/drawing/2014/main" id="{3883FEEC-9996-6E4E-BF15-857F4EA5ED38}"/>
                  </a:ext>
                </a:extLst>
              </p:cNvPr>
              <p:cNvSpPr/>
              <p:nvPr/>
            </p:nvSpPr>
            <p:spPr>
              <a:xfrm>
                <a:off x="2380343" y="3578027"/>
                <a:ext cx="5544457" cy="1045029"/>
              </a:xfrm>
              <a:custGeom>
                <a:avLst/>
                <a:gdLst>
                  <a:gd name="connsiteX0" fmla="*/ 0 w 5544457"/>
                  <a:gd name="connsiteY0" fmla="*/ 1045029 h 1045029"/>
                  <a:gd name="connsiteX1" fmla="*/ 878114 w 5544457"/>
                  <a:gd name="connsiteY1" fmla="*/ 957943 h 1045029"/>
                  <a:gd name="connsiteX2" fmla="*/ 2844800 w 5544457"/>
                  <a:gd name="connsiteY2" fmla="*/ 986971 h 1045029"/>
                  <a:gd name="connsiteX3" fmla="*/ 3360057 w 5544457"/>
                  <a:gd name="connsiteY3" fmla="*/ 936171 h 1045029"/>
                  <a:gd name="connsiteX4" fmla="*/ 3708400 w 5544457"/>
                  <a:gd name="connsiteY4" fmla="*/ 595086 h 1045029"/>
                  <a:gd name="connsiteX5" fmla="*/ 4368800 w 5544457"/>
                  <a:gd name="connsiteY5" fmla="*/ 283029 h 1045029"/>
                  <a:gd name="connsiteX6" fmla="*/ 5283200 w 5544457"/>
                  <a:gd name="connsiteY6" fmla="*/ 130629 h 1045029"/>
                  <a:gd name="connsiteX7" fmla="*/ 5544457 w 5544457"/>
                  <a:gd name="connsiteY7" fmla="*/ 0 h 1045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44457" h="1045029">
                    <a:moveTo>
                      <a:pt x="0" y="1045029"/>
                    </a:moveTo>
                    <a:cubicBezTo>
                      <a:pt x="201990" y="1006324"/>
                      <a:pt x="878114" y="957943"/>
                      <a:pt x="878114" y="957943"/>
                    </a:cubicBezTo>
                    <a:lnTo>
                      <a:pt x="2844800" y="986971"/>
                    </a:lnTo>
                    <a:cubicBezTo>
                      <a:pt x="3258457" y="983342"/>
                      <a:pt x="3216124" y="1001485"/>
                      <a:pt x="3360057" y="936171"/>
                    </a:cubicBezTo>
                    <a:cubicBezTo>
                      <a:pt x="3503990" y="870857"/>
                      <a:pt x="3540276" y="703943"/>
                      <a:pt x="3708400" y="595086"/>
                    </a:cubicBezTo>
                    <a:cubicBezTo>
                      <a:pt x="3876524" y="486229"/>
                      <a:pt x="4106333" y="360438"/>
                      <a:pt x="4368800" y="283029"/>
                    </a:cubicBezTo>
                    <a:cubicBezTo>
                      <a:pt x="4631267" y="205620"/>
                      <a:pt x="5087257" y="177800"/>
                      <a:pt x="5283200" y="130629"/>
                    </a:cubicBezTo>
                    <a:cubicBezTo>
                      <a:pt x="5479143" y="83458"/>
                      <a:pt x="5511800" y="41729"/>
                      <a:pt x="5544457" y="0"/>
                    </a:cubicBezTo>
                  </a:path>
                </a:pathLst>
              </a:custGeom>
              <a:noFill/>
              <a:ln w="762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a:extLst>
                  <a:ext uri="{FF2B5EF4-FFF2-40B4-BE49-F238E27FC236}">
                    <a16:creationId xmlns:a16="http://schemas.microsoft.com/office/drawing/2014/main" id="{F35F80BF-5CF8-8D4C-876C-A67E4A23D82C}"/>
                  </a:ext>
                </a:extLst>
              </p:cNvPr>
              <p:cNvSpPr/>
              <p:nvPr/>
            </p:nvSpPr>
            <p:spPr>
              <a:xfrm rot="21161111">
                <a:off x="2831126" y="4330525"/>
                <a:ext cx="252894" cy="16565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E32F56C3-5525-C64F-92CD-C65D78249385}"/>
                  </a:ext>
                </a:extLst>
              </p:cNvPr>
              <p:cNvSpPr/>
              <p:nvPr/>
            </p:nvSpPr>
            <p:spPr>
              <a:xfrm>
                <a:off x="3839168" y="4280883"/>
                <a:ext cx="228736" cy="1727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261D83B1-8601-F942-863A-8A90B280E97F}"/>
                  </a:ext>
                </a:extLst>
              </p:cNvPr>
              <p:cNvSpPr/>
              <p:nvPr/>
            </p:nvSpPr>
            <p:spPr>
              <a:xfrm>
                <a:off x="3484151" y="4280883"/>
                <a:ext cx="228736" cy="1727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0816A05B-F202-7348-ACD4-9219A0AC1307}"/>
                  </a:ext>
                </a:extLst>
              </p:cNvPr>
              <p:cNvSpPr/>
              <p:nvPr/>
            </p:nvSpPr>
            <p:spPr>
              <a:xfrm>
                <a:off x="4119427" y="4636640"/>
                <a:ext cx="228736" cy="1727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a:extLst>
                  <a:ext uri="{FF2B5EF4-FFF2-40B4-BE49-F238E27FC236}">
                    <a16:creationId xmlns:a16="http://schemas.microsoft.com/office/drawing/2014/main" id="{7B466C6C-5F85-4B46-99C4-FF47C357EEC5}"/>
                  </a:ext>
                </a:extLst>
              </p:cNvPr>
              <p:cNvSpPr/>
              <p:nvPr/>
            </p:nvSpPr>
            <p:spPr>
              <a:xfrm>
                <a:off x="3401828" y="4639261"/>
                <a:ext cx="228736" cy="1727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037A2F48-BAE8-B041-B887-26AB02736988}"/>
                  </a:ext>
                </a:extLst>
              </p:cNvPr>
              <p:cNvSpPr/>
              <p:nvPr/>
            </p:nvSpPr>
            <p:spPr>
              <a:xfrm>
                <a:off x="3777134" y="4630246"/>
                <a:ext cx="228736" cy="1727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0D67352F-2746-064E-931A-38F0BD09E3D3}"/>
                  </a:ext>
                </a:extLst>
              </p:cNvPr>
              <p:cNvSpPr/>
              <p:nvPr/>
            </p:nvSpPr>
            <p:spPr>
              <a:xfrm>
                <a:off x="4615540" y="4649527"/>
                <a:ext cx="147485" cy="174172"/>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949B1F21-DAFF-6C45-9099-2FA5AF64BA0E}"/>
                  </a:ext>
                </a:extLst>
              </p:cNvPr>
              <p:cNvSpPr/>
              <p:nvPr/>
            </p:nvSpPr>
            <p:spPr>
              <a:xfrm>
                <a:off x="4796968" y="4645470"/>
                <a:ext cx="147485" cy="174172"/>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41B5E5F8-BBAD-CC49-8BFF-66E825A0CB84}"/>
                  </a:ext>
                </a:extLst>
              </p:cNvPr>
              <p:cNvSpPr/>
              <p:nvPr/>
            </p:nvSpPr>
            <p:spPr>
              <a:xfrm>
                <a:off x="4196346" y="4287277"/>
                <a:ext cx="147485" cy="174172"/>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23382C52-2C3B-514B-9FE7-685E7458570F}"/>
                  </a:ext>
                </a:extLst>
              </p:cNvPr>
              <p:cNvSpPr/>
              <p:nvPr/>
            </p:nvSpPr>
            <p:spPr>
              <a:xfrm>
                <a:off x="4377774" y="4286417"/>
                <a:ext cx="147485" cy="174172"/>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7BEA289D-0376-3748-A68E-1E80B1A3F8BF}"/>
                  </a:ext>
                </a:extLst>
              </p:cNvPr>
              <p:cNvSpPr/>
              <p:nvPr/>
            </p:nvSpPr>
            <p:spPr>
              <a:xfrm rot="3687740">
                <a:off x="6120912" y="3466444"/>
                <a:ext cx="147485" cy="174172"/>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DC59F968-1755-0A40-892B-51747A1F6065}"/>
                  </a:ext>
                </a:extLst>
              </p:cNvPr>
              <p:cNvSpPr/>
              <p:nvPr/>
            </p:nvSpPr>
            <p:spPr>
              <a:xfrm rot="21099221">
                <a:off x="5512078" y="4633088"/>
                <a:ext cx="254000" cy="174172"/>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9D8462B8-C797-1E4F-9CF6-93FD45B9A6EC}"/>
                  </a:ext>
                </a:extLst>
              </p:cNvPr>
              <p:cNvSpPr/>
              <p:nvPr/>
            </p:nvSpPr>
            <p:spPr>
              <a:xfrm rot="21099221">
                <a:off x="5660674" y="4872804"/>
                <a:ext cx="188821" cy="411306"/>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969C5DA0-3EA1-BB4C-86FA-45714B7DAD77}"/>
                  </a:ext>
                </a:extLst>
              </p:cNvPr>
              <p:cNvSpPr/>
              <p:nvPr/>
            </p:nvSpPr>
            <p:spPr>
              <a:xfrm rot="20404973">
                <a:off x="6682015" y="3165141"/>
                <a:ext cx="203818" cy="537429"/>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a:extLst>
                  <a:ext uri="{FF2B5EF4-FFF2-40B4-BE49-F238E27FC236}">
                    <a16:creationId xmlns:a16="http://schemas.microsoft.com/office/drawing/2014/main" id="{C887FC2F-9D9F-6D40-8A80-AEACAF18C224}"/>
                  </a:ext>
                </a:extLst>
              </p:cNvPr>
              <p:cNvSpPr/>
              <p:nvPr/>
            </p:nvSpPr>
            <p:spPr>
              <a:xfrm>
                <a:off x="5108830" y="3338286"/>
                <a:ext cx="805741" cy="972457"/>
              </a:xfrm>
              <a:custGeom>
                <a:avLst/>
                <a:gdLst>
                  <a:gd name="connsiteX0" fmla="*/ 805741 w 805741"/>
                  <a:gd name="connsiteY0" fmla="*/ 972457 h 972457"/>
                  <a:gd name="connsiteX1" fmla="*/ 493684 w 805741"/>
                  <a:gd name="connsiteY1" fmla="*/ 725714 h 972457"/>
                  <a:gd name="connsiteX2" fmla="*/ 29227 w 805741"/>
                  <a:gd name="connsiteY2" fmla="*/ 689428 h 972457"/>
                  <a:gd name="connsiteX3" fmla="*/ 87284 w 805741"/>
                  <a:gd name="connsiteY3" fmla="*/ 0 h 972457"/>
                </a:gdLst>
                <a:ahLst/>
                <a:cxnLst>
                  <a:cxn ang="0">
                    <a:pos x="connsiteX0" y="connsiteY0"/>
                  </a:cxn>
                  <a:cxn ang="0">
                    <a:pos x="connsiteX1" y="connsiteY1"/>
                  </a:cxn>
                  <a:cxn ang="0">
                    <a:pos x="connsiteX2" y="connsiteY2"/>
                  </a:cxn>
                  <a:cxn ang="0">
                    <a:pos x="connsiteX3" y="connsiteY3"/>
                  </a:cxn>
                </a:cxnLst>
                <a:rect l="l" t="t" r="r" b="b"/>
                <a:pathLst>
                  <a:path w="805741" h="972457">
                    <a:moveTo>
                      <a:pt x="805741" y="972457"/>
                    </a:moveTo>
                    <a:cubicBezTo>
                      <a:pt x="714422" y="872671"/>
                      <a:pt x="623103" y="772885"/>
                      <a:pt x="493684" y="725714"/>
                    </a:cubicBezTo>
                    <a:cubicBezTo>
                      <a:pt x="364265" y="678543"/>
                      <a:pt x="96960" y="810380"/>
                      <a:pt x="29227" y="689428"/>
                    </a:cubicBezTo>
                    <a:cubicBezTo>
                      <a:pt x="-38506" y="568476"/>
                      <a:pt x="24389" y="284238"/>
                      <a:pt x="87284" y="0"/>
                    </a:cubicBezTo>
                  </a:path>
                </a:pathLst>
              </a:custGeom>
              <a:noFill/>
              <a:ln w="317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a:extLst>
                  <a:ext uri="{FF2B5EF4-FFF2-40B4-BE49-F238E27FC236}">
                    <a16:creationId xmlns:a16="http://schemas.microsoft.com/office/drawing/2014/main" id="{887C8C3A-9E6C-324E-867B-53FF72683FF9}"/>
                  </a:ext>
                </a:extLst>
              </p:cNvPr>
              <p:cNvSpPr/>
              <p:nvPr/>
            </p:nvSpPr>
            <p:spPr>
              <a:xfrm>
                <a:off x="4114800" y="3522657"/>
                <a:ext cx="159657" cy="994228"/>
              </a:xfrm>
              <a:custGeom>
                <a:avLst/>
                <a:gdLst>
                  <a:gd name="connsiteX0" fmla="*/ 0 w 159657"/>
                  <a:gd name="connsiteY0" fmla="*/ 994228 h 994228"/>
                  <a:gd name="connsiteX1" fmla="*/ 159657 w 159657"/>
                  <a:gd name="connsiteY1" fmla="*/ 0 h 994228"/>
                </a:gdLst>
                <a:ahLst/>
                <a:cxnLst>
                  <a:cxn ang="0">
                    <a:pos x="connsiteX0" y="connsiteY0"/>
                  </a:cxn>
                  <a:cxn ang="0">
                    <a:pos x="connsiteX1" y="connsiteY1"/>
                  </a:cxn>
                </a:cxnLst>
                <a:rect l="l" t="t" r="r" b="b"/>
                <a:pathLst>
                  <a:path w="159657" h="994228">
                    <a:moveTo>
                      <a:pt x="0" y="994228"/>
                    </a:moveTo>
                    <a:lnTo>
                      <a:pt x="159657" y="0"/>
                    </a:lnTo>
                  </a:path>
                </a:pathLst>
              </a:custGeom>
              <a:noFill/>
              <a:ln w="317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フリーフォーム 28">
                <a:extLst>
                  <a:ext uri="{FF2B5EF4-FFF2-40B4-BE49-F238E27FC236}">
                    <a16:creationId xmlns:a16="http://schemas.microsoft.com/office/drawing/2014/main" id="{DA6A490C-75F3-BB4B-A0C1-BFF93E4653F2}"/>
                  </a:ext>
                </a:extLst>
              </p:cNvPr>
              <p:cNvSpPr/>
              <p:nvPr/>
            </p:nvSpPr>
            <p:spPr>
              <a:xfrm>
                <a:off x="3643086" y="4581610"/>
                <a:ext cx="50800" cy="740229"/>
              </a:xfrm>
              <a:custGeom>
                <a:avLst/>
                <a:gdLst>
                  <a:gd name="connsiteX0" fmla="*/ 50800 w 50800"/>
                  <a:gd name="connsiteY0" fmla="*/ 0 h 740229"/>
                  <a:gd name="connsiteX1" fmla="*/ 0 w 50800"/>
                  <a:gd name="connsiteY1" fmla="*/ 740229 h 740229"/>
                </a:gdLst>
                <a:ahLst/>
                <a:cxnLst>
                  <a:cxn ang="0">
                    <a:pos x="connsiteX0" y="connsiteY0"/>
                  </a:cxn>
                  <a:cxn ang="0">
                    <a:pos x="connsiteX1" y="connsiteY1"/>
                  </a:cxn>
                </a:cxnLst>
                <a:rect l="l" t="t" r="r" b="b"/>
                <a:pathLst>
                  <a:path w="50800" h="740229">
                    <a:moveTo>
                      <a:pt x="50800" y="0"/>
                    </a:moveTo>
                    <a:lnTo>
                      <a:pt x="0" y="740229"/>
                    </a:lnTo>
                  </a:path>
                </a:pathLst>
              </a:custGeom>
              <a:noFill/>
              <a:ln w="317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フリーフォーム 29">
                <a:extLst>
                  <a:ext uri="{FF2B5EF4-FFF2-40B4-BE49-F238E27FC236}">
                    <a16:creationId xmlns:a16="http://schemas.microsoft.com/office/drawing/2014/main" id="{C5026731-810D-3B4D-9DD1-684FBD335BAA}"/>
                  </a:ext>
                </a:extLst>
              </p:cNvPr>
              <p:cNvSpPr/>
              <p:nvPr/>
            </p:nvSpPr>
            <p:spPr>
              <a:xfrm>
                <a:off x="3048000" y="4598086"/>
                <a:ext cx="2187366" cy="647703"/>
              </a:xfrm>
              <a:custGeom>
                <a:avLst/>
                <a:gdLst>
                  <a:gd name="connsiteX0" fmla="*/ 2184400 w 2187366"/>
                  <a:gd name="connsiteY0" fmla="*/ 0 h 647703"/>
                  <a:gd name="connsiteX1" fmla="*/ 2162629 w 2187366"/>
                  <a:gd name="connsiteY1" fmla="*/ 580571 h 647703"/>
                  <a:gd name="connsiteX2" fmla="*/ 2002971 w 2187366"/>
                  <a:gd name="connsiteY2" fmla="*/ 616857 h 647703"/>
                  <a:gd name="connsiteX3" fmla="*/ 1226457 w 2187366"/>
                  <a:gd name="connsiteY3" fmla="*/ 413657 h 647703"/>
                  <a:gd name="connsiteX4" fmla="*/ 0 w 2187366"/>
                  <a:gd name="connsiteY4" fmla="*/ 355600 h 6477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7366" h="647703">
                    <a:moveTo>
                      <a:pt x="2184400" y="0"/>
                    </a:moveTo>
                    <a:cubicBezTo>
                      <a:pt x="2188633" y="238881"/>
                      <a:pt x="2192867" y="477762"/>
                      <a:pt x="2162629" y="580571"/>
                    </a:cubicBezTo>
                    <a:cubicBezTo>
                      <a:pt x="2132391" y="683380"/>
                      <a:pt x="2159000" y="644676"/>
                      <a:pt x="2002971" y="616857"/>
                    </a:cubicBezTo>
                    <a:cubicBezTo>
                      <a:pt x="1846942" y="589038"/>
                      <a:pt x="1560286" y="457200"/>
                      <a:pt x="1226457" y="413657"/>
                    </a:cubicBezTo>
                    <a:cubicBezTo>
                      <a:pt x="892628" y="370114"/>
                      <a:pt x="446314" y="362857"/>
                      <a:pt x="0" y="355600"/>
                    </a:cubicBezTo>
                  </a:path>
                </a:pathLst>
              </a:custGeom>
              <a:noFill/>
              <a:ln w="317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a:extLst>
                  <a:ext uri="{FF2B5EF4-FFF2-40B4-BE49-F238E27FC236}">
                    <a16:creationId xmlns:a16="http://schemas.microsoft.com/office/drawing/2014/main" id="{1358B911-750E-EC4F-899C-AC6EFA4257C3}"/>
                  </a:ext>
                </a:extLst>
              </p:cNvPr>
              <p:cNvSpPr/>
              <p:nvPr/>
            </p:nvSpPr>
            <p:spPr>
              <a:xfrm>
                <a:off x="6183621" y="2619829"/>
                <a:ext cx="326036" cy="1313543"/>
              </a:xfrm>
              <a:custGeom>
                <a:avLst/>
                <a:gdLst>
                  <a:gd name="connsiteX0" fmla="*/ 326036 w 326036"/>
                  <a:gd name="connsiteY0" fmla="*/ 1313542 h 1313542"/>
                  <a:gd name="connsiteX1" fmla="*/ 21236 w 326036"/>
                  <a:gd name="connsiteY1" fmla="*/ 486228 h 1313542"/>
                  <a:gd name="connsiteX2" fmla="*/ 50265 w 326036"/>
                  <a:gd name="connsiteY2" fmla="*/ 0 h 1313542"/>
                </a:gdLst>
                <a:ahLst/>
                <a:cxnLst>
                  <a:cxn ang="0">
                    <a:pos x="connsiteX0" y="connsiteY0"/>
                  </a:cxn>
                  <a:cxn ang="0">
                    <a:pos x="connsiteX1" y="connsiteY1"/>
                  </a:cxn>
                  <a:cxn ang="0">
                    <a:pos x="connsiteX2" y="connsiteY2"/>
                  </a:cxn>
                </a:cxnLst>
                <a:rect l="l" t="t" r="r" b="b"/>
                <a:pathLst>
                  <a:path w="326036" h="1313542">
                    <a:moveTo>
                      <a:pt x="326036" y="1313542"/>
                    </a:moveTo>
                    <a:cubicBezTo>
                      <a:pt x="196617" y="1009347"/>
                      <a:pt x="67198" y="705152"/>
                      <a:pt x="21236" y="486228"/>
                    </a:cubicBezTo>
                    <a:cubicBezTo>
                      <a:pt x="-24726" y="267304"/>
                      <a:pt x="12769" y="133652"/>
                      <a:pt x="50265" y="0"/>
                    </a:cubicBezTo>
                  </a:path>
                </a:pathLst>
              </a:custGeom>
              <a:noFill/>
              <a:ln w="317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C1A797C4-4E8C-1B40-A729-85C7F306B8B7}"/>
                  </a:ext>
                </a:extLst>
              </p:cNvPr>
              <p:cNvSpPr/>
              <p:nvPr/>
            </p:nvSpPr>
            <p:spPr>
              <a:xfrm>
                <a:off x="5008718" y="4138009"/>
                <a:ext cx="308090" cy="205148"/>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769A1BBC-B76E-5F44-BF82-F7DBCDD8FF06}"/>
                  </a:ext>
                </a:extLst>
              </p:cNvPr>
              <p:cNvSpPr/>
              <p:nvPr/>
            </p:nvSpPr>
            <p:spPr>
              <a:xfrm>
                <a:off x="5470413" y="4144403"/>
                <a:ext cx="184743" cy="98286"/>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 name="円/楕円 2">
              <a:extLst>
                <a:ext uri="{FF2B5EF4-FFF2-40B4-BE49-F238E27FC236}">
                  <a16:creationId xmlns:a16="http://schemas.microsoft.com/office/drawing/2014/main" id="{D26F4F38-1FA7-544C-A5D3-F7D52BD14253}"/>
                </a:ext>
              </a:extLst>
            </p:cNvPr>
            <p:cNvSpPr/>
            <p:nvPr/>
          </p:nvSpPr>
          <p:spPr>
            <a:xfrm>
              <a:off x="4586369" y="3687019"/>
              <a:ext cx="1208331" cy="946746"/>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a:extLst>
                <a:ext uri="{FF2B5EF4-FFF2-40B4-BE49-F238E27FC236}">
                  <a16:creationId xmlns:a16="http://schemas.microsoft.com/office/drawing/2014/main" id="{8DD60E51-5F48-564A-BDA2-CC9AE0575070}"/>
                </a:ext>
              </a:extLst>
            </p:cNvPr>
            <p:cNvSpPr/>
            <p:nvPr/>
          </p:nvSpPr>
          <p:spPr>
            <a:xfrm>
              <a:off x="940533" y="4102721"/>
              <a:ext cx="5453271" cy="1499975"/>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円/楕円 32">
              <a:extLst>
                <a:ext uri="{FF2B5EF4-FFF2-40B4-BE49-F238E27FC236}">
                  <a16:creationId xmlns:a16="http://schemas.microsoft.com/office/drawing/2014/main" id="{A706F136-1D8F-2646-A851-DCA888F080E0}"/>
                </a:ext>
              </a:extLst>
            </p:cNvPr>
            <p:cNvSpPr/>
            <p:nvPr/>
          </p:nvSpPr>
          <p:spPr>
            <a:xfrm>
              <a:off x="6393804" y="2671184"/>
              <a:ext cx="1208331" cy="946746"/>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3" name="コンテンツ プレースホルダー 4">
            <a:extLst>
              <a:ext uri="{FF2B5EF4-FFF2-40B4-BE49-F238E27FC236}">
                <a16:creationId xmlns:a16="http://schemas.microsoft.com/office/drawing/2014/main" id="{76760DCA-6736-764A-B87D-2BC2B32B2CC5}"/>
              </a:ext>
            </a:extLst>
          </p:cNvPr>
          <p:cNvSpPr>
            <a:spLocks noGrp="1"/>
          </p:cNvSpPr>
          <p:nvPr>
            <p:ph idx="1"/>
          </p:nvPr>
        </p:nvSpPr>
        <p:spPr>
          <a:xfrm>
            <a:off x="681038" y="1596316"/>
            <a:ext cx="8543925" cy="1115283"/>
          </a:xfrm>
          <a:solidFill>
            <a:schemeClr val="bg1"/>
          </a:solidFill>
        </p:spPr>
        <p:txBody>
          <a:bodyPr>
            <a:normAutofit lnSpcReduction="10000"/>
          </a:bodyPr>
          <a:lstStyle/>
          <a:p>
            <a:pPr marL="0" indent="0">
              <a:buNone/>
            </a:pPr>
            <a:r>
              <a:rPr lang="ja-JP" altLang="en-US" sz="1800"/>
              <a:t>　</a:t>
            </a:r>
            <a:r>
              <a:rPr lang="en-US" altLang="ja-JP" sz="1800" dirty="0"/>
              <a:t>①</a:t>
            </a:r>
            <a:r>
              <a:rPr lang="ja-JP" altLang="en-US" sz="1800"/>
              <a:t>小原の郷、</a:t>
            </a:r>
            <a:r>
              <a:rPr lang="en-US" altLang="ja-JP" sz="1800" dirty="0"/>
              <a:t>②</a:t>
            </a:r>
            <a:r>
              <a:rPr lang="ja-JP" altLang="en-US" sz="1800"/>
              <a:t>本陣、</a:t>
            </a:r>
            <a:r>
              <a:rPr lang="en-US" altLang="ja-JP" sz="1800" dirty="0"/>
              <a:t>③</a:t>
            </a:r>
            <a:r>
              <a:rPr lang="ja-JP" altLang="en-US" sz="1800"/>
              <a:t>古民家を、住民が誇りを感じることができ、地域外の人たちにとって魅力的で、他の地域にはないような、小原の顔としてふさわしい佇まいと内容を備えた場所にしていく。</a:t>
            </a:r>
            <a:endParaRPr lang="en-US" altLang="ja-JP" sz="1800" dirty="0"/>
          </a:p>
          <a:p>
            <a:pPr marL="0" indent="0">
              <a:buNone/>
            </a:pPr>
            <a:r>
              <a:rPr lang="en-US" altLang="ja-JP" sz="1800" dirty="0"/>
              <a:t>※</a:t>
            </a:r>
            <a:r>
              <a:rPr lang="ja-JP" altLang="en-US" sz="1800"/>
              <a:t> 各拠点の活用イメージと検討詳細は（資料２）および（資料３）を参照。</a:t>
            </a:r>
            <a:endParaRPr lang="en-US" altLang="ja-JP" sz="1800" dirty="0"/>
          </a:p>
        </p:txBody>
      </p:sp>
      <p:sp>
        <p:nvSpPr>
          <p:cNvPr id="2" name="タイトル 1">
            <a:extLst>
              <a:ext uri="{FF2B5EF4-FFF2-40B4-BE49-F238E27FC236}">
                <a16:creationId xmlns:a16="http://schemas.microsoft.com/office/drawing/2014/main" id="{D4408D7A-C1D9-CB4F-8BE8-3034AC07D0F2}"/>
              </a:ext>
            </a:extLst>
          </p:cNvPr>
          <p:cNvSpPr>
            <a:spLocks noGrp="1"/>
          </p:cNvSpPr>
          <p:nvPr>
            <p:ph type="title"/>
          </p:nvPr>
        </p:nvSpPr>
        <p:spPr/>
        <p:txBody>
          <a:bodyPr/>
          <a:lstStyle/>
          <a:p>
            <a:r>
              <a:rPr lang="ja-JP" altLang="en-US"/>
              <a:t>各拠点の活用</a:t>
            </a:r>
            <a:r>
              <a:rPr kumimoji="1" lang="ja-JP" altLang="en-US"/>
              <a:t>方針の検討イメージ</a:t>
            </a:r>
          </a:p>
        </p:txBody>
      </p:sp>
      <p:sp>
        <p:nvSpPr>
          <p:cNvPr id="40" name="正方形/長方形 39">
            <a:extLst>
              <a:ext uri="{FF2B5EF4-FFF2-40B4-BE49-F238E27FC236}">
                <a16:creationId xmlns:a16="http://schemas.microsoft.com/office/drawing/2014/main" id="{5FB81F00-548B-8E4B-825E-423496D1FACB}"/>
              </a:ext>
            </a:extLst>
          </p:cNvPr>
          <p:cNvSpPr/>
          <p:nvPr/>
        </p:nvSpPr>
        <p:spPr>
          <a:xfrm>
            <a:off x="681037" y="2815934"/>
            <a:ext cx="4585851" cy="1085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b="1" u="sng" dirty="0">
                <a:solidFill>
                  <a:schemeClr val="accent4">
                    <a:lumMod val="50000"/>
                  </a:schemeClr>
                </a:solidFill>
              </a:rPr>
              <a:t>②</a:t>
            </a:r>
            <a:r>
              <a:rPr kumimoji="1" lang="ja-JP" altLang="en-US" b="1" u="sng">
                <a:solidFill>
                  <a:schemeClr val="accent4">
                    <a:lumMod val="50000"/>
                  </a:schemeClr>
                </a:solidFill>
              </a:rPr>
              <a:t>本陣</a:t>
            </a:r>
            <a:endParaRPr kumimoji="1" lang="en-US" altLang="ja-JP" b="1" u="sng" dirty="0">
              <a:solidFill>
                <a:schemeClr val="accent4">
                  <a:lumMod val="50000"/>
                </a:schemeClr>
              </a:solidFill>
            </a:endParaRPr>
          </a:p>
          <a:p>
            <a:pPr marL="285750" indent="-285750">
              <a:buFont typeface="Wingdings" pitchFamily="2" charset="2"/>
              <a:buChar char="Ø"/>
            </a:pPr>
            <a:r>
              <a:rPr kumimoji="1" lang="ja-JP" altLang="en-US" b="1" u="sng">
                <a:solidFill>
                  <a:schemeClr val="accent4">
                    <a:lumMod val="50000"/>
                  </a:schemeClr>
                </a:solidFill>
              </a:rPr>
              <a:t>宿場の歴史紹介施設</a:t>
            </a:r>
            <a:r>
              <a:rPr kumimoji="1" lang="ja-JP" altLang="en-US">
                <a:solidFill>
                  <a:schemeClr val="accent4">
                    <a:lumMod val="50000"/>
                  </a:schemeClr>
                </a:solidFill>
              </a:rPr>
              <a:t>として充実させる</a:t>
            </a:r>
            <a:endParaRPr kumimoji="1" lang="en-US" altLang="ja-JP" dirty="0">
              <a:solidFill>
                <a:schemeClr val="accent4">
                  <a:lumMod val="50000"/>
                </a:schemeClr>
              </a:solidFill>
            </a:endParaRPr>
          </a:p>
          <a:p>
            <a:pPr marL="285750" indent="-285750">
              <a:buFont typeface="Wingdings" pitchFamily="2" charset="2"/>
              <a:buChar char="Ø"/>
            </a:pPr>
            <a:r>
              <a:rPr kumimoji="1" lang="ja-JP" altLang="en-US">
                <a:solidFill>
                  <a:schemeClr val="accent4">
                    <a:lumMod val="50000"/>
                  </a:schemeClr>
                </a:solidFill>
              </a:rPr>
              <a:t>改修費用を捻出するため、独特の空間を生かした収益化施策も要検討</a:t>
            </a:r>
            <a:endParaRPr kumimoji="1" lang="en-US" altLang="ja-JP" dirty="0">
              <a:solidFill>
                <a:schemeClr val="accent4">
                  <a:lumMod val="50000"/>
                </a:schemeClr>
              </a:solidFill>
            </a:endParaRPr>
          </a:p>
          <a:p>
            <a:pPr marL="285750" indent="-285750">
              <a:buFont typeface="Wingdings" pitchFamily="2" charset="2"/>
              <a:buChar char="Ø"/>
            </a:pPr>
            <a:r>
              <a:rPr kumimoji="1" lang="ja-JP" altLang="en-US">
                <a:solidFill>
                  <a:schemeClr val="accent4">
                    <a:lumMod val="50000"/>
                  </a:schemeClr>
                </a:solidFill>
              </a:rPr>
              <a:t>平井邸の有効活用も検討</a:t>
            </a:r>
            <a:endParaRPr kumimoji="1" lang="en-US" altLang="ja-JP" dirty="0">
              <a:solidFill>
                <a:schemeClr val="accent4">
                  <a:lumMod val="50000"/>
                </a:schemeClr>
              </a:solidFill>
            </a:endParaRPr>
          </a:p>
        </p:txBody>
      </p:sp>
      <p:sp>
        <p:nvSpPr>
          <p:cNvPr id="41" name="正方形/長方形 40">
            <a:extLst>
              <a:ext uri="{FF2B5EF4-FFF2-40B4-BE49-F238E27FC236}">
                <a16:creationId xmlns:a16="http://schemas.microsoft.com/office/drawing/2014/main" id="{53823CDD-F4A2-684D-9011-A25D370D2BE6}"/>
              </a:ext>
            </a:extLst>
          </p:cNvPr>
          <p:cNvSpPr/>
          <p:nvPr/>
        </p:nvSpPr>
        <p:spPr>
          <a:xfrm>
            <a:off x="719028" y="5549375"/>
            <a:ext cx="5207210" cy="10855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b="1" u="sng" dirty="0">
                <a:solidFill>
                  <a:schemeClr val="accent4">
                    <a:lumMod val="50000"/>
                  </a:schemeClr>
                </a:solidFill>
              </a:rPr>
              <a:t>③</a:t>
            </a:r>
            <a:r>
              <a:rPr kumimoji="1" lang="ja-JP" altLang="en-US" b="1" u="sng">
                <a:solidFill>
                  <a:schemeClr val="accent4">
                    <a:lumMod val="50000"/>
                  </a:schemeClr>
                </a:solidFill>
              </a:rPr>
              <a:t>古民家</a:t>
            </a:r>
            <a:endParaRPr kumimoji="1" lang="en-US" altLang="ja-JP" b="1" u="sng" dirty="0">
              <a:solidFill>
                <a:schemeClr val="accent4">
                  <a:lumMod val="50000"/>
                </a:schemeClr>
              </a:solidFill>
            </a:endParaRPr>
          </a:p>
          <a:p>
            <a:pPr marL="285750" indent="-285750">
              <a:buFont typeface="Wingdings" pitchFamily="2" charset="2"/>
              <a:buChar char="Ø"/>
            </a:pPr>
            <a:r>
              <a:rPr kumimoji="1" lang="ja-JP" altLang="en-US">
                <a:solidFill>
                  <a:schemeClr val="accent4">
                    <a:lumMod val="50000"/>
                  </a:schemeClr>
                </a:solidFill>
              </a:rPr>
              <a:t>小原にふさわしく</a:t>
            </a:r>
            <a:r>
              <a:rPr kumimoji="1" lang="ja-JP" altLang="en-US" b="1" u="sng">
                <a:solidFill>
                  <a:schemeClr val="accent4">
                    <a:lumMod val="50000"/>
                  </a:schemeClr>
                </a:solidFill>
              </a:rPr>
              <a:t>地域に開かれた用途で活用</a:t>
            </a:r>
            <a:endParaRPr kumimoji="1" lang="en-US" altLang="ja-JP" b="1" u="sng" dirty="0">
              <a:solidFill>
                <a:schemeClr val="accent4">
                  <a:lumMod val="50000"/>
                </a:schemeClr>
              </a:solidFill>
            </a:endParaRPr>
          </a:p>
          <a:p>
            <a:pPr marL="285750" indent="-285750">
              <a:buFont typeface="Wingdings" pitchFamily="2" charset="2"/>
              <a:buChar char="Ø"/>
            </a:pPr>
            <a:r>
              <a:rPr kumimoji="1" lang="ja-JP" altLang="en-US">
                <a:solidFill>
                  <a:schemeClr val="accent4">
                    <a:lumMod val="50000"/>
                  </a:schemeClr>
                </a:solidFill>
              </a:rPr>
              <a:t>民間事業者とマッチング</a:t>
            </a:r>
            <a:endParaRPr kumimoji="1" lang="en-US" altLang="ja-JP" dirty="0">
              <a:solidFill>
                <a:schemeClr val="accent4">
                  <a:lumMod val="50000"/>
                </a:schemeClr>
              </a:solidFill>
            </a:endParaRPr>
          </a:p>
        </p:txBody>
      </p:sp>
      <p:sp>
        <p:nvSpPr>
          <p:cNvPr id="42" name="正方形/長方形 41">
            <a:extLst>
              <a:ext uri="{FF2B5EF4-FFF2-40B4-BE49-F238E27FC236}">
                <a16:creationId xmlns:a16="http://schemas.microsoft.com/office/drawing/2014/main" id="{14F8E534-223D-CA4C-A70A-2EA0569D77EE}"/>
              </a:ext>
            </a:extLst>
          </p:cNvPr>
          <p:cNvSpPr/>
          <p:nvPr/>
        </p:nvSpPr>
        <p:spPr>
          <a:xfrm>
            <a:off x="6515858" y="4177608"/>
            <a:ext cx="3248044" cy="20277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b="1" u="sng">
                <a:solidFill>
                  <a:schemeClr val="accent4">
                    <a:lumMod val="50000"/>
                  </a:schemeClr>
                </a:solidFill>
              </a:rPr>
              <a:t>①小原の郷</a:t>
            </a:r>
            <a:endParaRPr kumimoji="1" lang="en-US" altLang="ja-JP" b="1" u="sng" dirty="0">
              <a:solidFill>
                <a:schemeClr val="accent4">
                  <a:lumMod val="50000"/>
                </a:schemeClr>
              </a:solidFill>
            </a:endParaRPr>
          </a:p>
          <a:p>
            <a:pPr marL="285750" indent="-285750">
              <a:buFont typeface="Wingdings" pitchFamily="2" charset="2"/>
              <a:buChar char="Ø"/>
            </a:pPr>
            <a:r>
              <a:rPr kumimoji="1" lang="ja-JP" altLang="en-US" b="1" u="sng">
                <a:solidFill>
                  <a:schemeClr val="accent4">
                    <a:lumMod val="50000"/>
                  </a:schemeClr>
                </a:solidFill>
              </a:rPr>
              <a:t>おもてなしの場</a:t>
            </a:r>
            <a:r>
              <a:rPr kumimoji="1" lang="ja-JP" altLang="en-US">
                <a:solidFill>
                  <a:schemeClr val="accent4">
                    <a:lumMod val="50000"/>
                  </a:schemeClr>
                </a:solidFill>
              </a:rPr>
              <a:t>として、カフェ的な空間としながら、小原らしさを伝えていく</a:t>
            </a:r>
            <a:endParaRPr kumimoji="1" lang="en-US" altLang="ja-JP" dirty="0">
              <a:solidFill>
                <a:schemeClr val="accent4">
                  <a:lumMod val="50000"/>
                </a:schemeClr>
              </a:solidFill>
            </a:endParaRPr>
          </a:p>
          <a:p>
            <a:pPr marL="285750" indent="-285750">
              <a:buFont typeface="Wingdings" pitchFamily="2" charset="2"/>
              <a:buChar char="Ø"/>
            </a:pPr>
            <a:r>
              <a:rPr kumimoji="1" lang="ja-JP" altLang="en-US">
                <a:solidFill>
                  <a:schemeClr val="accent4">
                    <a:lumMod val="50000"/>
                  </a:schemeClr>
                </a:solidFill>
              </a:rPr>
              <a:t>小原に関わる人たちが交流できコミュニティを強化する場所にしていく</a:t>
            </a:r>
            <a:endParaRPr kumimoji="1" lang="en-US" altLang="ja-JP" dirty="0">
              <a:solidFill>
                <a:schemeClr val="accent4">
                  <a:lumMod val="50000"/>
                </a:schemeClr>
              </a:solidFill>
            </a:endParaRPr>
          </a:p>
        </p:txBody>
      </p:sp>
      <p:sp>
        <p:nvSpPr>
          <p:cNvPr id="44" name="正方形/長方形 43">
            <a:extLst>
              <a:ext uri="{FF2B5EF4-FFF2-40B4-BE49-F238E27FC236}">
                <a16:creationId xmlns:a16="http://schemas.microsoft.com/office/drawing/2014/main" id="{EF091E30-4518-CA47-AA7B-C282F7A0358B}"/>
              </a:ext>
            </a:extLst>
          </p:cNvPr>
          <p:cNvSpPr/>
          <p:nvPr/>
        </p:nvSpPr>
        <p:spPr>
          <a:xfrm>
            <a:off x="681038" y="6548053"/>
            <a:ext cx="8768271" cy="307777"/>
          </a:xfrm>
          <a:prstGeom prst="rect">
            <a:avLst/>
          </a:prstGeom>
          <a:solidFill>
            <a:schemeClr val="bg1"/>
          </a:solidFill>
        </p:spPr>
        <p:txBody>
          <a:bodyPr wrap="square">
            <a:spAutoFit/>
          </a:bodyPr>
          <a:lstStyle/>
          <a:p>
            <a:r>
              <a:rPr lang="en-US" altLang="ja-JP" sz="1400" dirty="0">
                <a:solidFill>
                  <a:schemeClr val="accent4">
                    <a:lumMod val="50000"/>
                  </a:schemeClr>
                </a:solidFill>
              </a:rPr>
              <a:t>※</a:t>
            </a:r>
            <a:r>
              <a:rPr lang="ja-JP" altLang="en-US" sz="1400">
                <a:solidFill>
                  <a:schemeClr val="accent4">
                    <a:lumMod val="50000"/>
                  </a:schemeClr>
                </a:solidFill>
              </a:rPr>
              <a:t> これら以外の未活用の住宅、山や畑等の活用策も検討（空き家バンクなど）</a:t>
            </a:r>
            <a:endParaRPr lang="en-US" altLang="ja-JP" sz="1400" dirty="0">
              <a:solidFill>
                <a:schemeClr val="accent4">
                  <a:lumMod val="50000"/>
                </a:schemeClr>
              </a:solidFill>
            </a:endParaRPr>
          </a:p>
        </p:txBody>
      </p:sp>
      <p:sp>
        <p:nvSpPr>
          <p:cNvPr id="17" name="スライド番号プレースホルダー 16">
            <a:extLst>
              <a:ext uri="{FF2B5EF4-FFF2-40B4-BE49-F238E27FC236}">
                <a16:creationId xmlns:a16="http://schemas.microsoft.com/office/drawing/2014/main" id="{3DC3981F-FC89-8742-91D0-C32AD465FFA5}"/>
              </a:ext>
            </a:extLst>
          </p:cNvPr>
          <p:cNvSpPr>
            <a:spLocks noGrp="1"/>
          </p:cNvSpPr>
          <p:nvPr>
            <p:ph type="sldNum" sz="quarter" idx="12"/>
          </p:nvPr>
        </p:nvSpPr>
        <p:spPr>
          <a:xfrm>
            <a:off x="7677150" y="6492875"/>
            <a:ext cx="2228850" cy="365125"/>
          </a:xfrm>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28717984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円/楕円 20">
            <a:extLst>
              <a:ext uri="{FF2B5EF4-FFF2-40B4-BE49-F238E27FC236}">
                <a16:creationId xmlns:a16="http://schemas.microsoft.com/office/drawing/2014/main" id="{CA239768-73B9-D247-B780-E741179FBB93}"/>
              </a:ext>
            </a:extLst>
          </p:cNvPr>
          <p:cNvSpPr/>
          <p:nvPr/>
        </p:nvSpPr>
        <p:spPr>
          <a:xfrm>
            <a:off x="6131862" y="3664886"/>
            <a:ext cx="3329087" cy="2369735"/>
          </a:xfrm>
          <a:prstGeom prst="ellipse">
            <a:avLst/>
          </a:prstGeom>
          <a:solidFill>
            <a:schemeClr val="accent5">
              <a:lumMod val="60000"/>
              <a:lumOff val="40000"/>
              <a:alpha val="42000"/>
            </a:schemeClr>
          </a:solidFill>
          <a:ln w="15875">
            <a:solidFill>
              <a:schemeClr val="accent5"/>
            </a:solidFill>
            <a:prstDash val="solid"/>
          </a:ln>
        </p:spPr>
        <p:style>
          <a:lnRef idx="2">
            <a:schemeClr val="accent2">
              <a:shade val="50000"/>
            </a:schemeClr>
          </a:lnRef>
          <a:fillRef idx="1">
            <a:schemeClr val="accent2"/>
          </a:fillRef>
          <a:effectRef idx="0">
            <a:schemeClr val="accent2"/>
          </a:effectRef>
          <a:fontRef idx="minor">
            <a:schemeClr val="lt1"/>
          </a:fontRef>
        </p:style>
        <p:txBody>
          <a:bodyPr wrap="none" rtlCol="0" anchor="ctr"/>
          <a:lstStyle/>
          <a:p>
            <a:pPr algn="ctr"/>
            <a:r>
              <a:rPr kumimoji="1" lang="en-US" altLang="ja-JP" sz="2000" b="1" dirty="0">
                <a:solidFill>
                  <a:schemeClr val="accent5">
                    <a:lumMod val="50000"/>
                  </a:schemeClr>
                </a:solidFill>
                <a:latin typeface="+mn-ea"/>
              </a:rPr>
              <a:t>C</a:t>
            </a:r>
            <a:r>
              <a:rPr kumimoji="1" lang="ja-JP" altLang="en-US" sz="2000" b="1">
                <a:solidFill>
                  <a:schemeClr val="accent5">
                    <a:lumMod val="50000"/>
                  </a:schemeClr>
                </a:solidFill>
                <a:latin typeface="+mn-ea"/>
              </a:rPr>
              <a:t> 投資</a:t>
            </a:r>
            <a:endParaRPr kumimoji="1" lang="en-US" altLang="ja-JP" sz="2000" b="1" dirty="0">
              <a:solidFill>
                <a:schemeClr val="accent5">
                  <a:lumMod val="50000"/>
                </a:schemeClr>
              </a:solidFill>
              <a:latin typeface="+mn-ea"/>
            </a:endParaRPr>
          </a:p>
          <a:p>
            <a:pPr algn="ctr"/>
            <a:endParaRPr kumimoji="1" lang="en-US" altLang="ja-JP" sz="1600" b="1" dirty="0">
              <a:solidFill>
                <a:schemeClr val="accent5">
                  <a:lumMod val="50000"/>
                </a:schemeClr>
              </a:solidFill>
              <a:latin typeface="+mn-ea"/>
            </a:endParaRPr>
          </a:p>
          <a:p>
            <a:pPr algn="ctr"/>
            <a:r>
              <a:rPr kumimoji="1" lang="ja-JP" altLang="en-US" sz="1600" b="1">
                <a:solidFill>
                  <a:schemeClr val="accent5">
                    <a:lumMod val="50000"/>
                  </a:schemeClr>
                </a:solidFill>
                <a:latin typeface="+mn-ea"/>
              </a:rPr>
              <a:t>自ら投資して</a:t>
            </a:r>
            <a:endParaRPr kumimoji="1" lang="en-US" altLang="ja-JP" sz="1600" b="1" dirty="0">
              <a:solidFill>
                <a:schemeClr val="accent5">
                  <a:lumMod val="50000"/>
                </a:schemeClr>
              </a:solidFill>
              <a:latin typeface="+mn-ea"/>
            </a:endParaRPr>
          </a:p>
          <a:p>
            <a:pPr algn="ctr"/>
            <a:r>
              <a:rPr kumimoji="1" lang="ja-JP" altLang="en-US" sz="1600" b="1">
                <a:solidFill>
                  <a:schemeClr val="accent5">
                    <a:lumMod val="50000"/>
                  </a:schemeClr>
                </a:solidFill>
                <a:latin typeface="+mn-ea"/>
              </a:rPr>
              <a:t>改修・増築・外構整備を行い</a:t>
            </a:r>
            <a:endParaRPr kumimoji="1" lang="en-US" altLang="ja-JP" sz="1600" b="1" dirty="0">
              <a:solidFill>
                <a:schemeClr val="accent5">
                  <a:lumMod val="50000"/>
                </a:schemeClr>
              </a:solidFill>
              <a:latin typeface="+mn-ea"/>
            </a:endParaRPr>
          </a:p>
          <a:p>
            <a:pPr algn="ctr"/>
            <a:r>
              <a:rPr kumimoji="1" lang="ja-JP" altLang="en-US" sz="1600" b="1">
                <a:solidFill>
                  <a:schemeClr val="accent5">
                    <a:lumMod val="50000"/>
                  </a:schemeClr>
                </a:solidFill>
                <a:latin typeface="+mn-ea"/>
              </a:rPr>
              <a:t>収益から費用を回収する</a:t>
            </a:r>
            <a:endParaRPr kumimoji="1" lang="en-US" altLang="ja-JP" sz="1600" b="1" dirty="0">
              <a:solidFill>
                <a:schemeClr val="accent5">
                  <a:lumMod val="50000"/>
                </a:schemeClr>
              </a:solidFill>
              <a:latin typeface="+mn-ea"/>
            </a:endParaRPr>
          </a:p>
          <a:p>
            <a:pPr algn="ctr"/>
            <a:endParaRPr kumimoji="1" lang="en-US" altLang="ja-JP" sz="1600" b="1" dirty="0">
              <a:solidFill>
                <a:schemeClr val="accent5">
                  <a:lumMod val="50000"/>
                </a:schemeClr>
              </a:solidFill>
              <a:latin typeface="+mn-ea"/>
            </a:endParaRPr>
          </a:p>
          <a:p>
            <a:pPr algn="ctr"/>
            <a:r>
              <a:rPr kumimoji="1" lang="ja-JP" altLang="en-US" sz="1600" b="1">
                <a:solidFill>
                  <a:schemeClr val="accent5">
                    <a:lumMod val="50000"/>
                  </a:schemeClr>
                </a:solidFill>
                <a:latin typeface="+mn-ea"/>
              </a:rPr>
              <a:t>（</a:t>
            </a:r>
            <a:r>
              <a:rPr kumimoji="1" lang="en-US" altLang="ja-JP" sz="1600" b="1" dirty="0">
                <a:solidFill>
                  <a:schemeClr val="accent5">
                    <a:lumMod val="50000"/>
                  </a:schemeClr>
                </a:solidFill>
                <a:latin typeface="+mn-ea"/>
              </a:rPr>
              <a:t>PFI</a:t>
            </a:r>
            <a:r>
              <a:rPr kumimoji="1" lang="ja-JP" altLang="en-US" sz="1600" b="1">
                <a:solidFill>
                  <a:schemeClr val="accent5">
                    <a:lumMod val="50000"/>
                  </a:schemeClr>
                </a:solidFill>
                <a:latin typeface="+mn-ea"/>
              </a:rPr>
              <a:t>、コンセッション方式</a:t>
            </a:r>
            <a:endParaRPr kumimoji="1" lang="en-US" altLang="ja-JP" sz="1600" b="1" dirty="0">
              <a:solidFill>
                <a:schemeClr val="accent5">
                  <a:lumMod val="50000"/>
                </a:schemeClr>
              </a:solidFill>
              <a:latin typeface="+mn-ea"/>
            </a:endParaRPr>
          </a:p>
          <a:p>
            <a:pPr algn="ctr"/>
            <a:r>
              <a:rPr kumimoji="1" lang="ja-JP" altLang="en-US" sz="1600" b="1">
                <a:solidFill>
                  <a:schemeClr val="accent5">
                    <a:lumMod val="50000"/>
                  </a:schemeClr>
                </a:solidFill>
                <a:latin typeface="+mn-ea"/>
              </a:rPr>
              <a:t>などで長期リース）</a:t>
            </a:r>
            <a:endParaRPr kumimoji="1" lang="en-US" altLang="ja-JP" sz="1600" b="1" dirty="0">
              <a:solidFill>
                <a:schemeClr val="accent5">
                  <a:lumMod val="50000"/>
                </a:schemeClr>
              </a:solidFill>
              <a:latin typeface="+mn-ea"/>
            </a:endParaRPr>
          </a:p>
        </p:txBody>
      </p:sp>
      <p:sp>
        <p:nvSpPr>
          <p:cNvPr id="4" name="タイトル 3">
            <a:extLst>
              <a:ext uri="{FF2B5EF4-FFF2-40B4-BE49-F238E27FC236}">
                <a16:creationId xmlns:a16="http://schemas.microsoft.com/office/drawing/2014/main" id="{C78341F3-489D-8C4D-B94B-D2FC7FC3F7DD}"/>
              </a:ext>
            </a:extLst>
          </p:cNvPr>
          <p:cNvSpPr>
            <a:spLocks noGrp="1"/>
          </p:cNvSpPr>
          <p:nvPr>
            <p:ph type="title"/>
          </p:nvPr>
        </p:nvSpPr>
        <p:spPr/>
        <p:txBody>
          <a:bodyPr/>
          <a:lstStyle/>
          <a:p>
            <a:r>
              <a:rPr lang="ja-JP" altLang="en-US"/>
              <a:t>運営や投資への地元組織の関与</a:t>
            </a:r>
            <a:endParaRPr kumimoji="1" lang="ja-JP" altLang="en-US"/>
          </a:p>
        </p:txBody>
      </p:sp>
      <p:sp>
        <p:nvSpPr>
          <p:cNvPr id="5" name="コンテンツ プレースホルダー 4">
            <a:extLst>
              <a:ext uri="{FF2B5EF4-FFF2-40B4-BE49-F238E27FC236}">
                <a16:creationId xmlns:a16="http://schemas.microsoft.com/office/drawing/2014/main" id="{06FB35A3-CFCF-C843-BA1F-E2BB91FC6CCC}"/>
              </a:ext>
            </a:extLst>
          </p:cNvPr>
          <p:cNvSpPr>
            <a:spLocks noGrp="1"/>
          </p:cNvSpPr>
          <p:nvPr>
            <p:ph idx="1"/>
          </p:nvPr>
        </p:nvSpPr>
        <p:spPr>
          <a:xfrm>
            <a:off x="650216" y="1825625"/>
            <a:ext cx="8543925" cy="1564847"/>
          </a:xfrm>
        </p:spPr>
        <p:txBody>
          <a:bodyPr>
            <a:normAutofit/>
          </a:bodyPr>
          <a:lstStyle/>
          <a:p>
            <a:pPr marL="0" indent="0">
              <a:buNone/>
            </a:pPr>
            <a:r>
              <a:rPr lang="ja-JP" altLang="en-US" sz="1800" b="1" u="sng"/>
              <a:t>　地元住民、関係者、企業からは、運営にも積極的に関わりたい、内容によっては自らの投資も考えるべき、といった声が複数挙がっている。</a:t>
            </a:r>
            <a:endParaRPr lang="en-US" altLang="ja-JP" sz="1800" b="1" u="sng" dirty="0"/>
          </a:p>
          <a:p>
            <a:pPr marL="0" indent="0">
              <a:buNone/>
            </a:pPr>
            <a:r>
              <a:rPr lang="ja-JP" altLang="en-US" sz="1800"/>
              <a:t>　本取り組みの推進にあたり、地元の有志を集めた実行組織を作り対応。</a:t>
            </a:r>
            <a:endParaRPr lang="en-US" altLang="ja-JP" sz="1800" dirty="0"/>
          </a:p>
          <a:p>
            <a:pPr marL="0" indent="0">
              <a:buNone/>
            </a:pPr>
            <a:r>
              <a:rPr lang="en-US" altLang="ja-JP" sz="1800" dirty="0"/>
              <a:t>※</a:t>
            </a:r>
            <a:r>
              <a:rPr lang="ja-JP" altLang="en-US" sz="1800"/>
              <a:t> 小原の郷の活用可能性に関する議論の内容は（資料４）参照。</a:t>
            </a:r>
            <a:endParaRPr lang="en-US" altLang="ja-JP" sz="1800" dirty="0"/>
          </a:p>
        </p:txBody>
      </p:sp>
      <p:sp>
        <p:nvSpPr>
          <p:cNvPr id="22" name="円/楕円 21">
            <a:extLst>
              <a:ext uri="{FF2B5EF4-FFF2-40B4-BE49-F238E27FC236}">
                <a16:creationId xmlns:a16="http://schemas.microsoft.com/office/drawing/2014/main" id="{CC9E7886-B0BD-C045-BC5C-755BD53B129B}"/>
              </a:ext>
            </a:extLst>
          </p:cNvPr>
          <p:cNvSpPr/>
          <p:nvPr/>
        </p:nvSpPr>
        <p:spPr>
          <a:xfrm>
            <a:off x="3276653" y="3675903"/>
            <a:ext cx="3329087" cy="2369735"/>
          </a:xfrm>
          <a:prstGeom prst="ellipse">
            <a:avLst/>
          </a:prstGeom>
          <a:solidFill>
            <a:schemeClr val="accent4">
              <a:lumMod val="60000"/>
              <a:lumOff val="40000"/>
              <a:alpha val="42000"/>
            </a:schemeClr>
          </a:solidFill>
          <a:ln w="15875">
            <a:solidFill>
              <a:schemeClr val="accent4"/>
            </a:solidFill>
            <a:prstDash val="solid"/>
          </a:ln>
        </p:spPr>
        <p:style>
          <a:lnRef idx="2">
            <a:schemeClr val="accent2">
              <a:shade val="50000"/>
            </a:schemeClr>
          </a:lnRef>
          <a:fillRef idx="1">
            <a:schemeClr val="accent2"/>
          </a:fillRef>
          <a:effectRef idx="0">
            <a:schemeClr val="accent2"/>
          </a:effectRef>
          <a:fontRef idx="minor">
            <a:schemeClr val="lt1"/>
          </a:fontRef>
        </p:style>
        <p:txBody>
          <a:bodyPr wrap="none" rtlCol="0" anchor="ctr"/>
          <a:lstStyle/>
          <a:p>
            <a:pPr algn="ctr"/>
            <a:r>
              <a:rPr kumimoji="1" lang="en-US" altLang="ja-JP" sz="2000" b="1" dirty="0">
                <a:solidFill>
                  <a:schemeClr val="accent4">
                    <a:lumMod val="50000"/>
                  </a:schemeClr>
                </a:solidFill>
                <a:latin typeface="+mn-ea"/>
              </a:rPr>
              <a:t>B</a:t>
            </a:r>
            <a:r>
              <a:rPr kumimoji="1" lang="ja-JP" altLang="en-US" sz="2000" b="1">
                <a:solidFill>
                  <a:schemeClr val="accent4">
                    <a:lumMod val="50000"/>
                  </a:schemeClr>
                </a:solidFill>
                <a:latin typeface="+mn-ea"/>
              </a:rPr>
              <a:t> 運営</a:t>
            </a:r>
            <a:endParaRPr kumimoji="1" lang="en-US" altLang="ja-JP" sz="2000" b="1" dirty="0">
              <a:solidFill>
                <a:schemeClr val="accent4">
                  <a:lumMod val="50000"/>
                </a:schemeClr>
              </a:solidFill>
              <a:latin typeface="+mn-ea"/>
            </a:endParaRPr>
          </a:p>
          <a:p>
            <a:pPr algn="ctr"/>
            <a:endParaRPr kumimoji="1" lang="en-US" altLang="ja-JP" sz="1600" b="1" dirty="0">
              <a:solidFill>
                <a:schemeClr val="accent4">
                  <a:lumMod val="50000"/>
                </a:schemeClr>
              </a:solidFill>
              <a:latin typeface="+mn-ea"/>
            </a:endParaRPr>
          </a:p>
          <a:p>
            <a:pPr algn="ctr"/>
            <a:r>
              <a:rPr kumimoji="1" lang="ja-JP" altLang="en-US" sz="1600" b="1">
                <a:solidFill>
                  <a:schemeClr val="accent4">
                    <a:lumMod val="50000"/>
                  </a:schemeClr>
                </a:solidFill>
                <a:latin typeface="+mn-ea"/>
              </a:rPr>
              <a:t>行政から受託して</a:t>
            </a:r>
            <a:endParaRPr kumimoji="1" lang="en-US" altLang="ja-JP" sz="1600" b="1" dirty="0">
              <a:solidFill>
                <a:schemeClr val="accent4">
                  <a:lumMod val="50000"/>
                </a:schemeClr>
              </a:solidFill>
              <a:latin typeface="+mn-ea"/>
            </a:endParaRPr>
          </a:p>
          <a:p>
            <a:pPr algn="ctr"/>
            <a:r>
              <a:rPr kumimoji="1" lang="ja-JP" altLang="en-US" sz="1600" b="1">
                <a:solidFill>
                  <a:schemeClr val="accent4">
                    <a:lumMod val="50000"/>
                  </a:schemeClr>
                </a:solidFill>
                <a:latin typeface="+mn-ea"/>
              </a:rPr>
              <a:t>事業計画を策定し</a:t>
            </a:r>
            <a:endParaRPr kumimoji="1" lang="en-US" altLang="ja-JP" sz="1600" b="1" dirty="0">
              <a:solidFill>
                <a:schemeClr val="accent4">
                  <a:lumMod val="50000"/>
                </a:schemeClr>
              </a:solidFill>
              <a:latin typeface="+mn-ea"/>
            </a:endParaRPr>
          </a:p>
          <a:p>
            <a:pPr algn="ctr"/>
            <a:r>
              <a:rPr kumimoji="1" lang="ja-JP" altLang="en-US" sz="1600" b="1">
                <a:solidFill>
                  <a:schemeClr val="accent4">
                    <a:lumMod val="50000"/>
                  </a:schemeClr>
                </a:solidFill>
                <a:latin typeface="+mn-ea"/>
              </a:rPr>
              <a:t>事業として運営する</a:t>
            </a:r>
            <a:endParaRPr kumimoji="1" lang="en-US" altLang="ja-JP" sz="1600" b="1" dirty="0">
              <a:solidFill>
                <a:schemeClr val="accent4">
                  <a:lumMod val="50000"/>
                </a:schemeClr>
              </a:solidFill>
              <a:latin typeface="+mn-ea"/>
            </a:endParaRPr>
          </a:p>
          <a:p>
            <a:pPr algn="ctr"/>
            <a:endParaRPr kumimoji="1" lang="en-US" altLang="ja-JP" sz="1600" b="1" dirty="0">
              <a:solidFill>
                <a:schemeClr val="accent4">
                  <a:lumMod val="50000"/>
                </a:schemeClr>
              </a:solidFill>
              <a:latin typeface="+mn-ea"/>
            </a:endParaRPr>
          </a:p>
          <a:p>
            <a:pPr algn="ctr"/>
            <a:r>
              <a:rPr kumimoji="1" lang="ja-JP" altLang="en-US" sz="1600" b="1">
                <a:solidFill>
                  <a:schemeClr val="accent4">
                    <a:lumMod val="50000"/>
                  </a:schemeClr>
                </a:solidFill>
                <a:latin typeface="+mn-ea"/>
              </a:rPr>
              <a:t>（指定管理者制度など</a:t>
            </a:r>
            <a:endParaRPr kumimoji="1" lang="en-US" altLang="ja-JP" sz="1600" b="1" dirty="0">
              <a:solidFill>
                <a:schemeClr val="accent4">
                  <a:lumMod val="50000"/>
                </a:schemeClr>
              </a:solidFill>
              <a:latin typeface="+mn-ea"/>
            </a:endParaRPr>
          </a:p>
          <a:p>
            <a:pPr algn="ctr"/>
            <a:r>
              <a:rPr kumimoji="1" lang="ja-JP" altLang="en-US" sz="1600" b="1">
                <a:solidFill>
                  <a:schemeClr val="accent4">
                    <a:lumMod val="50000"/>
                  </a:schemeClr>
                </a:solidFill>
                <a:latin typeface="+mn-ea"/>
              </a:rPr>
              <a:t>で行政から受託）</a:t>
            </a:r>
            <a:endParaRPr kumimoji="1" lang="en-US" altLang="ja-JP" sz="1600" b="1" dirty="0">
              <a:solidFill>
                <a:schemeClr val="accent4">
                  <a:lumMod val="50000"/>
                </a:schemeClr>
              </a:solidFill>
              <a:latin typeface="+mn-ea"/>
            </a:endParaRPr>
          </a:p>
        </p:txBody>
      </p:sp>
      <p:sp>
        <p:nvSpPr>
          <p:cNvPr id="23" name="円/楕円 22">
            <a:extLst>
              <a:ext uri="{FF2B5EF4-FFF2-40B4-BE49-F238E27FC236}">
                <a16:creationId xmlns:a16="http://schemas.microsoft.com/office/drawing/2014/main" id="{D492D686-C27F-CD45-B3A5-809876530EF4}"/>
              </a:ext>
            </a:extLst>
          </p:cNvPr>
          <p:cNvSpPr/>
          <p:nvPr/>
        </p:nvSpPr>
        <p:spPr>
          <a:xfrm>
            <a:off x="586700" y="3664886"/>
            <a:ext cx="3329087" cy="2369735"/>
          </a:xfrm>
          <a:prstGeom prst="ellipse">
            <a:avLst/>
          </a:prstGeom>
          <a:solidFill>
            <a:schemeClr val="accent6">
              <a:lumMod val="60000"/>
              <a:lumOff val="40000"/>
              <a:alpha val="42000"/>
            </a:schemeClr>
          </a:solidFill>
          <a:ln w="15875">
            <a:solidFill>
              <a:schemeClr val="accent6"/>
            </a:solidFill>
            <a:prstDash val="solid"/>
          </a:ln>
        </p:spPr>
        <p:style>
          <a:lnRef idx="2">
            <a:schemeClr val="accent2">
              <a:shade val="50000"/>
            </a:schemeClr>
          </a:lnRef>
          <a:fillRef idx="1">
            <a:schemeClr val="accent2"/>
          </a:fillRef>
          <a:effectRef idx="0">
            <a:schemeClr val="accent2"/>
          </a:effectRef>
          <a:fontRef idx="minor">
            <a:schemeClr val="lt1"/>
          </a:fontRef>
        </p:style>
        <p:txBody>
          <a:bodyPr wrap="none" rtlCol="0" anchor="ctr"/>
          <a:lstStyle/>
          <a:p>
            <a:pPr algn="ctr"/>
            <a:r>
              <a:rPr kumimoji="1" lang="en-US" altLang="ja-JP" sz="2000" b="1" dirty="0">
                <a:solidFill>
                  <a:schemeClr val="accent6">
                    <a:lumMod val="50000"/>
                  </a:schemeClr>
                </a:solidFill>
                <a:latin typeface="+mn-ea"/>
              </a:rPr>
              <a:t>A </a:t>
            </a:r>
            <a:r>
              <a:rPr kumimoji="1" lang="ja-JP" altLang="en-US" sz="2000" b="1">
                <a:solidFill>
                  <a:schemeClr val="accent6">
                    <a:lumMod val="50000"/>
                  </a:schemeClr>
                </a:solidFill>
                <a:latin typeface="+mn-ea"/>
              </a:rPr>
              <a:t>利活用</a:t>
            </a:r>
            <a:endParaRPr kumimoji="1" lang="en-US" altLang="ja-JP" sz="2000" b="1" dirty="0">
              <a:solidFill>
                <a:schemeClr val="accent6">
                  <a:lumMod val="50000"/>
                </a:schemeClr>
              </a:solidFill>
              <a:latin typeface="+mn-ea"/>
            </a:endParaRPr>
          </a:p>
          <a:p>
            <a:pPr algn="ctr"/>
            <a:endParaRPr kumimoji="1" lang="en-US" altLang="ja-JP" sz="1600" b="1" dirty="0">
              <a:solidFill>
                <a:schemeClr val="accent6">
                  <a:lumMod val="50000"/>
                </a:schemeClr>
              </a:solidFill>
              <a:latin typeface="+mn-ea"/>
            </a:endParaRPr>
          </a:p>
          <a:p>
            <a:pPr algn="ctr"/>
            <a:r>
              <a:rPr kumimoji="1" lang="ja-JP" altLang="en-US" sz="1600" b="1">
                <a:solidFill>
                  <a:schemeClr val="accent6">
                    <a:lumMod val="50000"/>
                  </a:schemeClr>
                </a:solidFill>
                <a:latin typeface="+mn-ea"/>
              </a:rPr>
              <a:t>地域活性化を目的として</a:t>
            </a:r>
            <a:endParaRPr kumimoji="1" lang="en-US" altLang="ja-JP" sz="1600" b="1" dirty="0">
              <a:solidFill>
                <a:schemeClr val="accent6">
                  <a:lumMod val="50000"/>
                </a:schemeClr>
              </a:solidFill>
              <a:latin typeface="+mn-ea"/>
            </a:endParaRPr>
          </a:p>
          <a:p>
            <a:pPr algn="ctr"/>
            <a:r>
              <a:rPr kumimoji="1" lang="ja-JP" altLang="en-US" sz="1600" b="1">
                <a:solidFill>
                  <a:schemeClr val="accent6">
                    <a:lumMod val="50000"/>
                  </a:schemeClr>
                </a:solidFill>
                <a:latin typeface="+mn-ea"/>
              </a:rPr>
              <a:t>一時的な展示・販売など</a:t>
            </a:r>
            <a:endParaRPr kumimoji="1" lang="en-US" altLang="ja-JP" sz="1600" b="1" dirty="0">
              <a:solidFill>
                <a:schemeClr val="accent6">
                  <a:lumMod val="50000"/>
                </a:schemeClr>
              </a:solidFill>
              <a:latin typeface="+mn-ea"/>
            </a:endParaRPr>
          </a:p>
          <a:p>
            <a:pPr algn="ctr"/>
            <a:r>
              <a:rPr kumimoji="1" lang="ja-JP" altLang="en-US" sz="1600" b="1">
                <a:solidFill>
                  <a:schemeClr val="accent6">
                    <a:lumMod val="50000"/>
                  </a:schemeClr>
                </a:solidFill>
                <a:latin typeface="+mn-ea"/>
              </a:rPr>
              <a:t>の企画・斡旋等を行う</a:t>
            </a:r>
            <a:endParaRPr kumimoji="1" lang="en-US" altLang="ja-JP" sz="1600" b="1" dirty="0">
              <a:solidFill>
                <a:schemeClr val="accent6">
                  <a:lumMod val="50000"/>
                </a:schemeClr>
              </a:solidFill>
              <a:latin typeface="+mn-ea"/>
            </a:endParaRPr>
          </a:p>
          <a:p>
            <a:pPr algn="ctr"/>
            <a:endParaRPr kumimoji="1" lang="en-US" altLang="ja-JP" sz="1600" b="1" dirty="0">
              <a:solidFill>
                <a:schemeClr val="accent6">
                  <a:lumMod val="50000"/>
                </a:schemeClr>
              </a:solidFill>
              <a:latin typeface="+mn-ea"/>
            </a:endParaRPr>
          </a:p>
          <a:p>
            <a:pPr algn="ctr"/>
            <a:r>
              <a:rPr kumimoji="1" lang="ja-JP" altLang="en-US" sz="1600" b="1">
                <a:solidFill>
                  <a:schemeClr val="accent6">
                    <a:lumMod val="50000"/>
                  </a:schemeClr>
                </a:solidFill>
                <a:latin typeface="+mn-ea"/>
              </a:rPr>
              <a:t>（地元組織として</a:t>
            </a:r>
            <a:endParaRPr kumimoji="1" lang="en-US" altLang="ja-JP" sz="1600" b="1" dirty="0">
              <a:solidFill>
                <a:schemeClr val="accent6">
                  <a:lumMod val="50000"/>
                </a:schemeClr>
              </a:solidFill>
              <a:latin typeface="+mn-ea"/>
            </a:endParaRPr>
          </a:p>
          <a:p>
            <a:pPr algn="ctr"/>
            <a:r>
              <a:rPr kumimoji="1" lang="ja-JP" altLang="en-US" sz="1600" b="1">
                <a:solidFill>
                  <a:schemeClr val="accent6">
                    <a:lumMod val="50000"/>
                  </a:schemeClr>
                </a:solidFill>
                <a:latin typeface="+mn-ea"/>
              </a:rPr>
              <a:t>自治体と連携）</a:t>
            </a:r>
            <a:endParaRPr kumimoji="1" lang="en-US" altLang="ja-JP" sz="1600" b="1" dirty="0">
              <a:solidFill>
                <a:schemeClr val="accent6">
                  <a:lumMod val="50000"/>
                </a:schemeClr>
              </a:solidFill>
              <a:latin typeface="+mn-ea"/>
            </a:endParaRPr>
          </a:p>
        </p:txBody>
      </p:sp>
      <p:sp>
        <p:nvSpPr>
          <p:cNvPr id="11" name="スライド番号プレースホルダー 4">
            <a:extLst>
              <a:ext uri="{FF2B5EF4-FFF2-40B4-BE49-F238E27FC236}">
                <a16:creationId xmlns:a16="http://schemas.microsoft.com/office/drawing/2014/main" id="{C3B2E43F-4F5D-2B48-B76D-BC288FDBFE78}"/>
              </a:ext>
            </a:extLst>
          </p:cNvPr>
          <p:cNvSpPr>
            <a:spLocks noGrp="1"/>
          </p:cNvSpPr>
          <p:nvPr>
            <p:ph type="sldNum" sz="quarter" idx="12"/>
          </p:nvPr>
        </p:nvSpPr>
        <p:spPr>
          <a:xfrm>
            <a:off x="7677150" y="6481152"/>
            <a:ext cx="2228850" cy="365125"/>
          </a:xfrm>
        </p:spPr>
        <p:txBody>
          <a:bodyPr/>
          <a:lstStyle/>
          <a:p>
            <a:fld id="{6D22F896-40B5-4ADD-8801-0D06FADFA095}" type="slidenum">
              <a:rPr lang="en-US" smtClean="0"/>
              <a:t>5</a:t>
            </a:fld>
            <a:endParaRPr lang="en-US" dirty="0"/>
          </a:p>
        </p:txBody>
      </p:sp>
    </p:spTree>
    <p:extLst>
      <p:ext uri="{BB962C8B-B14F-4D97-AF65-F5344CB8AC3E}">
        <p14:creationId xmlns:p14="http://schemas.microsoft.com/office/powerpoint/2010/main" val="23178947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CF24B5-7857-D542-AB2D-ED6D7741AF2F}"/>
              </a:ext>
            </a:extLst>
          </p:cNvPr>
          <p:cNvSpPr>
            <a:spLocks noGrp="1"/>
          </p:cNvSpPr>
          <p:nvPr>
            <p:ph type="ctrTitle"/>
          </p:nvPr>
        </p:nvSpPr>
        <p:spPr/>
        <p:txBody>
          <a:bodyPr>
            <a:normAutofit/>
          </a:bodyPr>
          <a:lstStyle/>
          <a:p>
            <a:r>
              <a:rPr lang="ja-JP" altLang="en-US" sz="4000"/>
              <a:t>資料編</a:t>
            </a:r>
            <a:endParaRPr kumimoji="1" lang="ja-JP" altLang="en-US" sz="2000"/>
          </a:p>
        </p:txBody>
      </p:sp>
      <p:sp>
        <p:nvSpPr>
          <p:cNvPr id="3" name="スライド番号プレースホルダー 4">
            <a:extLst>
              <a:ext uri="{FF2B5EF4-FFF2-40B4-BE49-F238E27FC236}">
                <a16:creationId xmlns:a16="http://schemas.microsoft.com/office/drawing/2014/main" id="{AD8A6710-852E-7E4C-AA49-BA381496F92B}"/>
              </a:ext>
            </a:extLst>
          </p:cNvPr>
          <p:cNvSpPr>
            <a:spLocks noGrp="1"/>
          </p:cNvSpPr>
          <p:nvPr>
            <p:ph type="sldNum" sz="quarter" idx="12"/>
          </p:nvPr>
        </p:nvSpPr>
        <p:spPr>
          <a:xfrm>
            <a:off x="7677150" y="6481152"/>
            <a:ext cx="2228850" cy="365125"/>
          </a:xfrm>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934190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D75D1C4-D197-0247-915F-2D27A670AEAD}"/>
              </a:ext>
            </a:extLst>
          </p:cNvPr>
          <p:cNvSpPr>
            <a:spLocks noGrp="1"/>
          </p:cNvSpPr>
          <p:nvPr>
            <p:ph type="title"/>
          </p:nvPr>
        </p:nvSpPr>
        <p:spPr/>
        <p:txBody>
          <a:bodyPr/>
          <a:lstStyle/>
          <a:p>
            <a:r>
              <a:rPr kumimoji="1" lang="en-US" altLang="ja-JP" dirty="0"/>
              <a:t>SDGs</a:t>
            </a:r>
            <a:r>
              <a:rPr lang="ja-JP" altLang="en-US"/>
              <a:t>としての意義</a:t>
            </a:r>
            <a:endParaRPr kumimoji="1" lang="ja-JP" altLang="en-US"/>
          </a:p>
        </p:txBody>
      </p:sp>
      <p:pic>
        <p:nvPicPr>
          <p:cNvPr id="6" name="図 5">
            <a:extLst>
              <a:ext uri="{FF2B5EF4-FFF2-40B4-BE49-F238E27FC236}">
                <a16:creationId xmlns:a16="http://schemas.microsoft.com/office/drawing/2014/main" id="{CAA31C42-A8B1-EB46-AA75-BE9E0089C355}"/>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81036" y="3498676"/>
            <a:ext cx="1363518" cy="1359386"/>
          </a:xfrm>
          <a:prstGeom prst="rect">
            <a:avLst/>
          </a:prstGeom>
        </p:spPr>
      </p:pic>
      <p:pic>
        <p:nvPicPr>
          <p:cNvPr id="7" name="図 6">
            <a:extLst>
              <a:ext uri="{FF2B5EF4-FFF2-40B4-BE49-F238E27FC236}">
                <a16:creationId xmlns:a16="http://schemas.microsoft.com/office/drawing/2014/main" id="{5F23E346-0768-6F45-8898-157EA7F10DB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81036" y="5107325"/>
            <a:ext cx="1363519" cy="1363519"/>
          </a:xfrm>
          <a:prstGeom prst="rect">
            <a:avLst/>
          </a:prstGeom>
        </p:spPr>
      </p:pic>
      <p:sp>
        <p:nvSpPr>
          <p:cNvPr id="9" name="コンテンツ プレースホルダー 4">
            <a:extLst>
              <a:ext uri="{FF2B5EF4-FFF2-40B4-BE49-F238E27FC236}">
                <a16:creationId xmlns:a16="http://schemas.microsoft.com/office/drawing/2014/main" id="{8F2D57B4-70B7-0541-A59F-BA755643B0D6}"/>
              </a:ext>
            </a:extLst>
          </p:cNvPr>
          <p:cNvSpPr txBox="1">
            <a:spLocks/>
          </p:cNvSpPr>
          <p:nvPr/>
        </p:nvSpPr>
        <p:spPr>
          <a:xfrm>
            <a:off x="2044554" y="3528209"/>
            <a:ext cx="7180409" cy="1115283"/>
          </a:xfrm>
          <a:prstGeom prst="rect">
            <a:avLst/>
          </a:prstGeom>
        </p:spPr>
        <p:txBody>
          <a:bodyPr vert="horz" lIns="91440" tIns="45720" rIns="91440" bIns="45720" rtlCol="0">
            <a:normAutofit lnSpcReduction="10000"/>
          </a:bodyPr>
          <a:lstStyle>
            <a:lvl1pPr marL="185738" indent="-185738" algn="l" defTabSz="742950" rtl="0" eaLnBrk="1" latinLnBrk="0" hangingPunct="1">
              <a:lnSpc>
                <a:spcPct val="90000"/>
              </a:lnSpc>
              <a:spcBef>
                <a:spcPts val="813"/>
              </a:spcBef>
              <a:buFont typeface="Arial" panose="020B0604020202020204" pitchFamily="34" charset="0"/>
              <a:buChar char="•"/>
              <a:defRPr kumimoji="1"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kumimoji="1"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kumimoji="1"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9pPr>
          </a:lstStyle>
          <a:p>
            <a:pPr marL="0" indent="0">
              <a:buFont typeface="Arial" panose="020B0604020202020204" pitchFamily="34" charset="0"/>
              <a:buNone/>
            </a:pPr>
            <a:r>
              <a:rPr lang="ja-JP" altLang="en-US" sz="1800"/>
              <a:t>山間地域を住みたいと思えるような魅力的な場所にすることで、来訪者、生産者、定住者を増やします。</a:t>
            </a:r>
            <a:endParaRPr lang="en-US" altLang="ja-JP" sz="1800" dirty="0"/>
          </a:p>
          <a:p>
            <a:pPr marL="0" indent="0">
              <a:buFont typeface="Arial" panose="020B0604020202020204" pitchFamily="34" charset="0"/>
              <a:buNone/>
            </a:pPr>
            <a:r>
              <a:rPr lang="ja-JP" altLang="en-US" sz="1800"/>
              <a:t>これにより、都市部への過度な人口集中を避けるとともに、都市に不可欠な資源の供給地として流域全体の強靭化に貢献します。</a:t>
            </a:r>
          </a:p>
        </p:txBody>
      </p:sp>
      <p:sp>
        <p:nvSpPr>
          <p:cNvPr id="10" name="コンテンツ プレースホルダー 4">
            <a:extLst>
              <a:ext uri="{FF2B5EF4-FFF2-40B4-BE49-F238E27FC236}">
                <a16:creationId xmlns:a16="http://schemas.microsoft.com/office/drawing/2014/main" id="{F60F1310-51ED-1247-97EC-39E7817E204C}"/>
              </a:ext>
            </a:extLst>
          </p:cNvPr>
          <p:cNvSpPr txBox="1">
            <a:spLocks/>
          </p:cNvSpPr>
          <p:nvPr/>
        </p:nvSpPr>
        <p:spPr>
          <a:xfrm>
            <a:off x="2044553" y="5116436"/>
            <a:ext cx="7180409" cy="1115283"/>
          </a:xfrm>
          <a:prstGeom prst="rect">
            <a:avLst/>
          </a:prstGeom>
        </p:spPr>
        <p:txBody>
          <a:bodyPr vert="horz" lIns="91440" tIns="45720" rIns="91440" bIns="45720" rtlCol="0">
            <a:normAutofit/>
          </a:bodyPr>
          <a:lstStyle>
            <a:lvl1pPr marL="185738" indent="-185738" algn="l" defTabSz="742950" rtl="0" eaLnBrk="1" latinLnBrk="0" hangingPunct="1">
              <a:lnSpc>
                <a:spcPct val="90000"/>
              </a:lnSpc>
              <a:spcBef>
                <a:spcPts val="813"/>
              </a:spcBef>
              <a:buFont typeface="Arial" panose="020B0604020202020204" pitchFamily="34" charset="0"/>
              <a:buChar char="•"/>
              <a:defRPr kumimoji="1"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kumimoji="1"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kumimoji="1"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9pPr>
          </a:lstStyle>
          <a:p>
            <a:pPr marL="0" indent="0">
              <a:buNone/>
            </a:pPr>
            <a:r>
              <a:rPr lang="ja-JP" altLang="en-US" sz="1800"/>
              <a:t>地元の素材を使って手作りで建築された小原宿本陣をはじめとした古民家群を、地域の自然を利用しながら持続的な暮らしを営んできた山間地域の生活文化の象徴として大切に守り伝えることで、サステイナブルな未来に貢献します。</a:t>
            </a:r>
          </a:p>
        </p:txBody>
      </p:sp>
      <p:sp>
        <p:nvSpPr>
          <p:cNvPr id="13" name="コンテンツ プレースホルダー 4">
            <a:extLst>
              <a:ext uri="{FF2B5EF4-FFF2-40B4-BE49-F238E27FC236}">
                <a16:creationId xmlns:a16="http://schemas.microsoft.com/office/drawing/2014/main" id="{23F43078-C3F8-DA4D-9831-E9BD37A1E304}"/>
              </a:ext>
            </a:extLst>
          </p:cNvPr>
          <p:cNvSpPr>
            <a:spLocks noGrp="1"/>
          </p:cNvSpPr>
          <p:nvPr>
            <p:ph idx="1"/>
          </p:nvPr>
        </p:nvSpPr>
        <p:spPr>
          <a:xfrm>
            <a:off x="681038" y="1825625"/>
            <a:ext cx="8543925" cy="1115283"/>
          </a:xfrm>
        </p:spPr>
        <p:txBody>
          <a:bodyPr>
            <a:normAutofit/>
          </a:bodyPr>
          <a:lstStyle/>
          <a:p>
            <a:pPr marL="0" indent="0">
              <a:buNone/>
            </a:pPr>
            <a:r>
              <a:rPr lang="ja-JP" altLang="en-US" sz="1800"/>
              <a:t>　自然と共生した持続可能なライフスタイルの完成度の高さが世界からも注目される</a:t>
            </a:r>
            <a:r>
              <a:rPr kumimoji="1" lang="ja-JP" altLang="en-US" sz="1800"/>
              <a:t>日本の山村文化を守り、未来に向けて創造的に育むことで、さがみはらから世界を変えていきます。</a:t>
            </a:r>
          </a:p>
        </p:txBody>
      </p:sp>
      <p:sp>
        <p:nvSpPr>
          <p:cNvPr id="14" name="スライド番号プレースホルダー 16">
            <a:extLst>
              <a:ext uri="{FF2B5EF4-FFF2-40B4-BE49-F238E27FC236}">
                <a16:creationId xmlns:a16="http://schemas.microsoft.com/office/drawing/2014/main" id="{1A47042E-9476-3447-94E1-A18C993C1301}"/>
              </a:ext>
            </a:extLst>
          </p:cNvPr>
          <p:cNvSpPr>
            <a:spLocks noGrp="1"/>
          </p:cNvSpPr>
          <p:nvPr>
            <p:ph type="sldNum" sz="quarter" idx="12"/>
          </p:nvPr>
        </p:nvSpPr>
        <p:spPr>
          <a:xfrm>
            <a:off x="7677150" y="6492875"/>
            <a:ext cx="2228850" cy="365125"/>
          </a:xfrm>
        </p:spPr>
        <p:txBody>
          <a:bodyPr/>
          <a:lstStyle/>
          <a:p>
            <a:fld id="{6D22F896-40B5-4ADD-8801-0D06FADFA095}" type="slidenum">
              <a:rPr lang="en-US" smtClean="0"/>
              <a:t>7</a:t>
            </a:fld>
            <a:endParaRPr lang="en-US" dirty="0"/>
          </a:p>
        </p:txBody>
      </p:sp>
      <p:sp>
        <p:nvSpPr>
          <p:cNvPr id="11" name="コンテンツ プレースホルダー 4">
            <a:extLst>
              <a:ext uri="{FF2B5EF4-FFF2-40B4-BE49-F238E27FC236}">
                <a16:creationId xmlns:a16="http://schemas.microsoft.com/office/drawing/2014/main" id="{F581EC8F-C4EE-4C47-A84F-1D06EDFCB8F5}"/>
              </a:ext>
            </a:extLst>
          </p:cNvPr>
          <p:cNvSpPr txBox="1">
            <a:spLocks/>
          </p:cNvSpPr>
          <p:nvPr/>
        </p:nvSpPr>
        <p:spPr>
          <a:xfrm>
            <a:off x="300901" y="63189"/>
            <a:ext cx="9255781" cy="342718"/>
          </a:xfrm>
          <a:prstGeom prst="rect">
            <a:avLst/>
          </a:prstGeom>
        </p:spPr>
        <p:txBody>
          <a:bodyPr vert="horz" lIns="91440" tIns="45720" rIns="91440" bIns="45720" rtlCol="0">
            <a:normAutofit/>
          </a:bodyPr>
          <a:lstStyle>
            <a:lvl1pPr marL="185738" indent="-185738" algn="l" defTabSz="742950" rtl="0" eaLnBrk="1" latinLnBrk="0" hangingPunct="1">
              <a:lnSpc>
                <a:spcPct val="90000"/>
              </a:lnSpc>
              <a:spcBef>
                <a:spcPts val="813"/>
              </a:spcBef>
              <a:buFont typeface="Arial" panose="020B0604020202020204" pitchFamily="34" charset="0"/>
              <a:buChar char="•"/>
              <a:defRPr kumimoji="1"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kumimoji="1"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kumimoji="1"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9pPr>
          </a:lstStyle>
          <a:p>
            <a:pPr marL="0" indent="0" algn="r">
              <a:buFont typeface="Arial" panose="020B0604020202020204" pitchFamily="34" charset="0"/>
              <a:buNone/>
            </a:pPr>
            <a:r>
              <a:rPr lang="ja-JP" altLang="en-US" sz="1800"/>
              <a:t>（資料１）</a:t>
            </a:r>
          </a:p>
        </p:txBody>
      </p:sp>
    </p:spTree>
    <p:extLst>
      <p:ext uri="{BB962C8B-B14F-4D97-AF65-F5344CB8AC3E}">
        <p14:creationId xmlns:p14="http://schemas.microsoft.com/office/powerpoint/2010/main" val="41168340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EE55E9-D801-B94D-A6C0-925F4588047F}"/>
              </a:ext>
            </a:extLst>
          </p:cNvPr>
          <p:cNvSpPr>
            <a:spLocks noGrp="1"/>
          </p:cNvSpPr>
          <p:nvPr>
            <p:ph type="title"/>
          </p:nvPr>
        </p:nvSpPr>
        <p:spPr/>
        <p:txBody>
          <a:bodyPr/>
          <a:lstStyle/>
          <a:p>
            <a:r>
              <a:rPr lang="ja-JP" altLang="en-US"/>
              <a:t>各拠点の</a:t>
            </a:r>
            <a:r>
              <a:rPr kumimoji="1" lang="ja-JP" altLang="en-US"/>
              <a:t>活用イメージ</a:t>
            </a:r>
          </a:p>
        </p:txBody>
      </p:sp>
      <p:sp>
        <p:nvSpPr>
          <p:cNvPr id="4" name="スライド番号プレースホルダー 3">
            <a:extLst>
              <a:ext uri="{FF2B5EF4-FFF2-40B4-BE49-F238E27FC236}">
                <a16:creationId xmlns:a16="http://schemas.microsoft.com/office/drawing/2014/main" id="{9E4B40B7-70A1-5D47-A220-8CECEBA9D331}"/>
              </a:ext>
            </a:extLst>
          </p:cNvPr>
          <p:cNvSpPr>
            <a:spLocks noGrp="1"/>
          </p:cNvSpPr>
          <p:nvPr>
            <p:ph type="sldNum" sz="quarter" idx="12"/>
          </p:nvPr>
        </p:nvSpPr>
        <p:spPr/>
        <p:txBody>
          <a:bodyPr/>
          <a:lstStyle/>
          <a:p>
            <a:fld id="{6D22F896-40B5-4ADD-8801-0D06FADFA095}" type="slidenum">
              <a:rPr lang="en-US" smtClean="0"/>
              <a:t>8</a:t>
            </a:fld>
            <a:endParaRPr lang="en-US" dirty="0"/>
          </a:p>
        </p:txBody>
      </p:sp>
      <p:pic>
        <p:nvPicPr>
          <p:cNvPr id="8" name="図 7">
            <a:extLst>
              <a:ext uri="{FF2B5EF4-FFF2-40B4-BE49-F238E27FC236}">
                <a16:creationId xmlns:a16="http://schemas.microsoft.com/office/drawing/2014/main" id="{DE60F40A-53D0-0142-BFCD-6373ECFF7F57}"/>
              </a:ext>
            </a:extLst>
          </p:cNvPr>
          <p:cNvPicPr>
            <a:picLocks noChangeAspect="1"/>
          </p:cNvPicPr>
          <p:nvPr/>
        </p:nvPicPr>
        <p:blipFill>
          <a:blip r:embed="rId2" cstate="print">
            <a:extLst>
              <a:ext uri="{BEBA8EAE-BF5A-486C-A8C5-ECC9F3942E4B}">
                <a14:imgProps xmlns:a14="http://schemas.microsoft.com/office/drawing/2010/main">
                  <a14:imgLayer>
                    <a14:imgEffect>
                      <a14:brightnessContrast bright="20000"/>
                    </a14:imgEffect>
                  </a14:imgLayer>
                </a14:imgProps>
              </a:ext>
              <a:ext uri="{28A0092B-C50C-407E-A947-70E740481C1C}">
                <a14:useLocalDpi xmlns:a14="http://schemas.microsoft.com/office/drawing/2010/main"/>
              </a:ext>
            </a:extLst>
          </a:blip>
          <a:stretch>
            <a:fillRect/>
          </a:stretch>
        </p:blipFill>
        <p:spPr>
          <a:xfrm>
            <a:off x="6838864" y="3432508"/>
            <a:ext cx="2679070" cy="1440000"/>
          </a:xfrm>
          <a:prstGeom prst="rect">
            <a:avLst/>
          </a:prstGeom>
        </p:spPr>
      </p:pic>
      <p:sp>
        <p:nvSpPr>
          <p:cNvPr id="10" name="コンテンツ プレースホルダー 4">
            <a:extLst>
              <a:ext uri="{FF2B5EF4-FFF2-40B4-BE49-F238E27FC236}">
                <a16:creationId xmlns:a16="http://schemas.microsoft.com/office/drawing/2014/main" id="{2F141BD8-95F0-7B40-B22B-8E3D5014C099}"/>
              </a:ext>
            </a:extLst>
          </p:cNvPr>
          <p:cNvSpPr txBox="1">
            <a:spLocks/>
          </p:cNvSpPr>
          <p:nvPr/>
        </p:nvSpPr>
        <p:spPr>
          <a:xfrm>
            <a:off x="287675" y="5106818"/>
            <a:ext cx="4385752" cy="1490025"/>
          </a:xfrm>
          <a:prstGeom prst="rect">
            <a:avLst/>
          </a:prstGeom>
        </p:spPr>
        <p:txBody>
          <a:bodyPr vert="horz" lIns="91440" tIns="45720" rIns="91440" bIns="45720" rtlCol="0">
            <a:normAutofit/>
          </a:bodyPr>
          <a:lstStyle>
            <a:lvl1pPr marL="185738" indent="-185738" algn="l" defTabSz="742950" rtl="0" eaLnBrk="1" latinLnBrk="0" hangingPunct="1">
              <a:lnSpc>
                <a:spcPct val="90000"/>
              </a:lnSpc>
              <a:spcBef>
                <a:spcPts val="813"/>
              </a:spcBef>
              <a:buFont typeface="Arial" panose="020B0604020202020204" pitchFamily="34" charset="0"/>
              <a:buChar char="•"/>
              <a:defRPr kumimoji="1"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kumimoji="1"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kumimoji="1"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9pPr>
          </a:lstStyle>
          <a:p>
            <a:pPr marL="0" indent="0">
              <a:buFont typeface="Arial" panose="020B0604020202020204" pitchFamily="34" charset="0"/>
              <a:buNone/>
            </a:pPr>
            <a:r>
              <a:rPr lang="en-US" altLang="ja-JP" sz="1800" dirty="0"/>
              <a:t>③</a:t>
            </a:r>
            <a:r>
              <a:rPr lang="ja-JP" altLang="en-US" sz="1800"/>
              <a:t>古民家</a:t>
            </a:r>
            <a:endParaRPr lang="en-US" altLang="ja-JP" sz="1800" dirty="0"/>
          </a:p>
          <a:p>
            <a:pPr marL="0" indent="0">
              <a:buFont typeface="Arial" panose="020B0604020202020204" pitchFamily="34" charset="0"/>
              <a:buNone/>
            </a:pPr>
            <a:r>
              <a:rPr lang="ja-JP" altLang="en-US" sz="1800"/>
              <a:t>・伝統を生かしたコンセプトに合致した店舗、飲食・宿泊施設など、地域に開かれた様々な事業を誘致する。</a:t>
            </a:r>
          </a:p>
        </p:txBody>
      </p:sp>
      <p:pic>
        <p:nvPicPr>
          <p:cNvPr id="12" name="図 11">
            <a:extLst>
              <a:ext uri="{FF2B5EF4-FFF2-40B4-BE49-F238E27FC236}">
                <a16:creationId xmlns:a16="http://schemas.microsoft.com/office/drawing/2014/main" id="{DE254BCE-3099-B84A-B212-6697F043FFFF}"/>
              </a:ext>
            </a:extLst>
          </p:cNvPr>
          <p:cNvPicPr>
            <a:picLocks noChangeAspect="1"/>
          </p:cNvPicPr>
          <p:nvPr/>
        </p:nvPicPr>
        <p:blipFill>
          <a:blip r:embed="rId3">
            <a:extLst>
              <a:ext uri="{BEBA8EAE-BF5A-486C-A8C5-ECC9F3942E4B}">
                <a14:imgProps xmlns:a14="http://schemas.microsoft.com/office/drawing/2010/main">
                  <a14:imgLayer>
                    <a14:imgEffect>
                      <a14:brightnessContrast bright="20000" contrast="20000"/>
                    </a14:imgEffect>
                  </a14:imgLayer>
                </a14:imgProps>
              </a:ext>
            </a:extLst>
          </a:blip>
          <a:stretch>
            <a:fillRect/>
          </a:stretch>
        </p:blipFill>
        <p:spPr>
          <a:xfrm>
            <a:off x="5836305" y="1751970"/>
            <a:ext cx="1509715" cy="1440000"/>
          </a:xfrm>
          <a:prstGeom prst="rect">
            <a:avLst/>
          </a:prstGeom>
        </p:spPr>
      </p:pic>
      <p:pic>
        <p:nvPicPr>
          <p:cNvPr id="13" name="図 12">
            <a:extLst>
              <a:ext uri="{FF2B5EF4-FFF2-40B4-BE49-F238E27FC236}">
                <a16:creationId xmlns:a16="http://schemas.microsoft.com/office/drawing/2014/main" id="{EB6BBEE8-E325-B747-B2BD-253F74997ED4}"/>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bright="30000" contrast="15000"/>
                    </a14:imgEffect>
                  </a14:imgLayer>
                </a14:imgProps>
              </a:ext>
              <a:ext uri="{28A0092B-C50C-407E-A947-70E740481C1C}">
                <a14:useLocalDpi xmlns:a14="http://schemas.microsoft.com/office/drawing/2010/main"/>
              </a:ext>
            </a:extLst>
          </a:blip>
          <a:stretch>
            <a:fillRect/>
          </a:stretch>
        </p:blipFill>
        <p:spPr>
          <a:xfrm>
            <a:off x="4663275" y="1770823"/>
            <a:ext cx="1160551" cy="1440000"/>
          </a:xfrm>
          <a:prstGeom prst="rect">
            <a:avLst/>
          </a:prstGeom>
        </p:spPr>
      </p:pic>
      <p:pic>
        <p:nvPicPr>
          <p:cNvPr id="7" name="コンテンツ プレースホルダー 6">
            <a:extLst>
              <a:ext uri="{FF2B5EF4-FFF2-40B4-BE49-F238E27FC236}">
                <a16:creationId xmlns:a16="http://schemas.microsoft.com/office/drawing/2014/main" id="{D01F42DF-4290-0949-BB8F-CFF694D235B6}"/>
              </a:ext>
            </a:extLst>
          </p:cNvPr>
          <p:cNvPicPr>
            <a:picLocks noGrp="1" noChangeAspect="1"/>
          </p:cNvPicPr>
          <p:nvPr>
            <p:ph idx="1"/>
          </p:nvPr>
        </p:nvPicPr>
        <p:blipFill>
          <a:blip r:embed="rId5" cstate="print">
            <a:extLst>
              <a:ext uri="{BEBA8EAE-BF5A-486C-A8C5-ECC9F3942E4B}">
                <a14:imgProps xmlns:a14="http://schemas.microsoft.com/office/drawing/2010/main">
                  <a14:imgLayer>
                    <a14:imgEffect>
                      <a14:brightnessContrast bright="10000"/>
                    </a14:imgEffect>
                  </a14:imgLayer>
                </a14:imgProps>
              </a:ext>
              <a:ext uri="{28A0092B-C50C-407E-A947-70E740481C1C}">
                <a14:useLocalDpi xmlns:a14="http://schemas.microsoft.com/office/drawing/2010/main"/>
              </a:ext>
            </a:extLst>
          </a:blip>
          <a:stretch>
            <a:fillRect/>
          </a:stretch>
        </p:blipFill>
        <p:spPr>
          <a:xfrm>
            <a:off x="4673427" y="3418345"/>
            <a:ext cx="2158921" cy="1440000"/>
          </a:xfrm>
          <a:prstGeom prst="rect">
            <a:avLst/>
          </a:prstGeom>
        </p:spPr>
      </p:pic>
      <p:sp>
        <p:nvSpPr>
          <p:cNvPr id="14" name="コンテンツ プレースホルダー 4">
            <a:extLst>
              <a:ext uri="{FF2B5EF4-FFF2-40B4-BE49-F238E27FC236}">
                <a16:creationId xmlns:a16="http://schemas.microsoft.com/office/drawing/2014/main" id="{0E02E4A6-952A-5940-B659-C5C6181FA54A}"/>
              </a:ext>
            </a:extLst>
          </p:cNvPr>
          <p:cNvSpPr txBox="1">
            <a:spLocks/>
          </p:cNvSpPr>
          <p:nvPr/>
        </p:nvSpPr>
        <p:spPr>
          <a:xfrm>
            <a:off x="287675" y="1744305"/>
            <a:ext cx="4363121" cy="1490025"/>
          </a:xfrm>
          <a:prstGeom prst="rect">
            <a:avLst/>
          </a:prstGeom>
        </p:spPr>
        <p:txBody>
          <a:bodyPr vert="horz" lIns="91440" tIns="45720" rIns="91440" bIns="45720" rtlCol="0">
            <a:normAutofit lnSpcReduction="10000"/>
          </a:bodyPr>
          <a:lstStyle>
            <a:lvl1pPr marL="185738" indent="-185738" algn="l" defTabSz="742950" rtl="0" eaLnBrk="1" latinLnBrk="0" hangingPunct="1">
              <a:lnSpc>
                <a:spcPct val="90000"/>
              </a:lnSpc>
              <a:spcBef>
                <a:spcPts val="813"/>
              </a:spcBef>
              <a:buFont typeface="Arial" panose="020B0604020202020204" pitchFamily="34" charset="0"/>
              <a:buChar char="•"/>
              <a:defRPr kumimoji="1"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kumimoji="1"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kumimoji="1"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9pPr>
          </a:lstStyle>
          <a:p>
            <a:pPr marL="0" indent="0">
              <a:buFont typeface="Arial" panose="020B0604020202020204" pitchFamily="34" charset="0"/>
              <a:buNone/>
            </a:pPr>
            <a:r>
              <a:rPr lang="en-US" altLang="ja-JP" sz="1800" dirty="0"/>
              <a:t>①</a:t>
            </a:r>
            <a:r>
              <a:rPr lang="ja-JP" altLang="en-US" sz="1800"/>
              <a:t>小原の郷</a:t>
            </a:r>
            <a:endParaRPr lang="en-US" altLang="ja-JP" sz="1800" dirty="0"/>
          </a:p>
          <a:p>
            <a:pPr marL="0" indent="0">
              <a:buFont typeface="Arial" panose="020B0604020202020204" pitchFamily="34" charset="0"/>
              <a:buNone/>
            </a:pPr>
            <a:r>
              <a:rPr lang="ja-JP" altLang="en-US" sz="1800"/>
              <a:t>・おもてなしの場として、小原らしさが感じられるカフェや、地元の魅力的な産品の販売コーナーなどを設置</a:t>
            </a:r>
            <a:endParaRPr lang="en-US" altLang="ja-JP" sz="1800" dirty="0"/>
          </a:p>
          <a:p>
            <a:pPr marL="0" indent="0">
              <a:buFont typeface="Arial" panose="020B0604020202020204" pitchFamily="34" charset="0"/>
              <a:buNone/>
            </a:pPr>
            <a:r>
              <a:rPr lang="ja-JP" altLang="en-US" sz="1800"/>
              <a:t>・芝生広場でマルシェを開催</a:t>
            </a:r>
            <a:endParaRPr lang="en-US" altLang="ja-JP" sz="1800" dirty="0"/>
          </a:p>
          <a:p>
            <a:pPr marL="0" indent="0">
              <a:buFont typeface="Arial" panose="020B0604020202020204" pitchFamily="34" charset="0"/>
              <a:buNone/>
            </a:pPr>
            <a:endParaRPr lang="en-US" altLang="ja-JP" sz="1800" dirty="0"/>
          </a:p>
          <a:p>
            <a:pPr marL="0" indent="0">
              <a:buFont typeface="Arial" panose="020B0604020202020204" pitchFamily="34" charset="0"/>
              <a:buNone/>
            </a:pPr>
            <a:endParaRPr lang="en-US" altLang="ja-JP" sz="1800" dirty="0"/>
          </a:p>
        </p:txBody>
      </p:sp>
      <p:pic>
        <p:nvPicPr>
          <p:cNvPr id="20" name="図 19">
            <a:extLst>
              <a:ext uri="{FF2B5EF4-FFF2-40B4-BE49-F238E27FC236}">
                <a16:creationId xmlns:a16="http://schemas.microsoft.com/office/drawing/2014/main" id="{1354A865-9AE6-B24A-8DDD-C88E744401F0}"/>
              </a:ext>
            </a:extLst>
          </p:cNvPr>
          <p:cNvPicPr>
            <a:picLocks noChangeAspect="1"/>
          </p:cNvPicPr>
          <p:nvPr/>
        </p:nvPicPr>
        <p:blipFill rotWithShape="1">
          <a:blip r:embed="rId6" cstate="print">
            <a:extLst>
              <a:ext uri="{BEBA8EAE-BF5A-486C-A8C5-ECC9F3942E4B}">
                <a14:imgProps xmlns:a14="http://schemas.microsoft.com/office/drawing/2010/main">
                  <a14:imgLayer>
                    <a14:imgEffect>
                      <a14:brightnessContrast bright="20000" contrast="20000"/>
                    </a14:imgEffect>
                  </a14:imgLayer>
                </a14:imgProps>
              </a:ext>
              <a:ext uri="{28A0092B-C50C-407E-A947-70E740481C1C}">
                <a14:useLocalDpi xmlns:a14="http://schemas.microsoft.com/office/drawing/2010/main"/>
              </a:ext>
            </a:extLst>
          </a:blip>
          <a:srcRect/>
          <a:stretch/>
        </p:blipFill>
        <p:spPr>
          <a:xfrm>
            <a:off x="4674098" y="5127366"/>
            <a:ext cx="2794571" cy="1440000"/>
          </a:xfrm>
          <a:prstGeom prst="rect">
            <a:avLst/>
          </a:prstGeom>
        </p:spPr>
      </p:pic>
      <p:pic>
        <p:nvPicPr>
          <p:cNvPr id="9" name="図 8">
            <a:extLst>
              <a:ext uri="{FF2B5EF4-FFF2-40B4-BE49-F238E27FC236}">
                <a16:creationId xmlns:a16="http://schemas.microsoft.com/office/drawing/2014/main" id="{54BAAD36-D6CA-2B4C-8813-BE50A3AF61C5}"/>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7337950" y="5127366"/>
            <a:ext cx="2137025" cy="1440000"/>
          </a:xfrm>
          <a:prstGeom prst="rect">
            <a:avLst/>
          </a:prstGeom>
        </p:spPr>
      </p:pic>
      <p:sp>
        <p:nvSpPr>
          <p:cNvPr id="21" name="コンテンツ プレースホルダー 4">
            <a:extLst>
              <a:ext uri="{FF2B5EF4-FFF2-40B4-BE49-F238E27FC236}">
                <a16:creationId xmlns:a16="http://schemas.microsoft.com/office/drawing/2014/main" id="{6022DDF6-EC64-F94F-8960-A1383D050758}"/>
              </a:ext>
            </a:extLst>
          </p:cNvPr>
          <p:cNvSpPr txBox="1">
            <a:spLocks/>
          </p:cNvSpPr>
          <p:nvPr/>
        </p:nvSpPr>
        <p:spPr>
          <a:xfrm>
            <a:off x="287675" y="3419138"/>
            <a:ext cx="4385752" cy="1490025"/>
          </a:xfrm>
          <a:prstGeom prst="rect">
            <a:avLst/>
          </a:prstGeom>
        </p:spPr>
        <p:txBody>
          <a:bodyPr vert="horz" lIns="91440" tIns="45720" rIns="91440" bIns="45720" rtlCol="0">
            <a:normAutofit/>
          </a:bodyPr>
          <a:lstStyle>
            <a:lvl1pPr marL="185738" indent="-185738" algn="l" defTabSz="742950" rtl="0" eaLnBrk="1" latinLnBrk="0" hangingPunct="1">
              <a:lnSpc>
                <a:spcPct val="90000"/>
              </a:lnSpc>
              <a:spcBef>
                <a:spcPts val="813"/>
              </a:spcBef>
              <a:buFont typeface="Arial" panose="020B0604020202020204" pitchFamily="34" charset="0"/>
              <a:buChar char="•"/>
              <a:defRPr kumimoji="1"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kumimoji="1"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kumimoji="1"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9pPr>
          </a:lstStyle>
          <a:p>
            <a:pPr marL="0" indent="0">
              <a:buFont typeface="Arial" panose="020B0604020202020204" pitchFamily="34" charset="0"/>
              <a:buNone/>
            </a:pPr>
            <a:r>
              <a:rPr lang="en-US" altLang="ja-JP" sz="1800" dirty="0"/>
              <a:t>②</a:t>
            </a:r>
            <a:r>
              <a:rPr lang="ja-JP" altLang="en-US" sz="1800"/>
              <a:t>本陣</a:t>
            </a:r>
            <a:endParaRPr lang="en-US" altLang="ja-JP" sz="1800" dirty="0"/>
          </a:p>
          <a:p>
            <a:pPr marL="0" indent="0">
              <a:buFont typeface="Arial" panose="020B0604020202020204" pitchFamily="34" charset="0"/>
              <a:buNone/>
            </a:pPr>
            <a:r>
              <a:rPr lang="ja-JP" altLang="en-US" sz="1800"/>
              <a:t>・独特の空間を活かし伝統芸能、イベント、宿泊体験などに活用</a:t>
            </a:r>
            <a:endParaRPr lang="en-US" altLang="ja-JP" sz="1800" dirty="0"/>
          </a:p>
          <a:p>
            <a:pPr marL="0" indent="0">
              <a:buFont typeface="Arial" panose="020B0604020202020204" pitchFamily="34" charset="0"/>
              <a:buNone/>
            </a:pPr>
            <a:endParaRPr lang="ja-JP" altLang="en-US" sz="1800"/>
          </a:p>
        </p:txBody>
      </p:sp>
      <p:pic>
        <p:nvPicPr>
          <p:cNvPr id="22" name="図 21">
            <a:extLst>
              <a:ext uri="{FF2B5EF4-FFF2-40B4-BE49-F238E27FC236}">
                <a16:creationId xmlns:a16="http://schemas.microsoft.com/office/drawing/2014/main" id="{EC2E6365-6350-EB49-8BED-647CD141D67C}"/>
              </a:ext>
            </a:extLst>
          </p:cNvPr>
          <p:cNvPicPr>
            <a:picLocks noChangeAspect="1"/>
          </p:cNvPicPr>
          <p:nvPr/>
        </p:nvPicPr>
        <p:blipFill rotWithShape="1">
          <a:blip r:embed="rId8" cstate="print">
            <a:extLst>
              <a:ext uri="{BEBA8EAE-BF5A-486C-A8C5-ECC9F3942E4B}">
                <a14:imgProps xmlns:a14="http://schemas.microsoft.com/office/drawing/2010/main">
                  <a14:imgLayer>
                    <a14:imgEffect>
                      <a14:brightnessContrast bright="20000"/>
                    </a14:imgEffect>
                  </a14:imgLayer>
                </a14:imgProps>
              </a:ext>
              <a:ext uri="{28A0092B-C50C-407E-A947-70E740481C1C}">
                <a14:useLocalDpi xmlns:a14="http://schemas.microsoft.com/office/drawing/2010/main"/>
              </a:ext>
            </a:extLst>
          </a:blip>
          <a:srcRect/>
          <a:stretch/>
        </p:blipFill>
        <p:spPr>
          <a:xfrm>
            <a:off x="7289984" y="1750836"/>
            <a:ext cx="2230118" cy="1440000"/>
          </a:xfrm>
          <a:prstGeom prst="rect">
            <a:avLst/>
          </a:prstGeom>
        </p:spPr>
      </p:pic>
      <p:sp>
        <p:nvSpPr>
          <p:cNvPr id="16" name="コンテンツ プレースホルダー 4">
            <a:extLst>
              <a:ext uri="{FF2B5EF4-FFF2-40B4-BE49-F238E27FC236}">
                <a16:creationId xmlns:a16="http://schemas.microsoft.com/office/drawing/2014/main" id="{D28EF88A-86A1-DC41-81D5-D7473A8956DD}"/>
              </a:ext>
            </a:extLst>
          </p:cNvPr>
          <p:cNvSpPr txBox="1">
            <a:spLocks/>
          </p:cNvSpPr>
          <p:nvPr/>
        </p:nvSpPr>
        <p:spPr>
          <a:xfrm>
            <a:off x="300901" y="63189"/>
            <a:ext cx="9255781" cy="342718"/>
          </a:xfrm>
          <a:prstGeom prst="rect">
            <a:avLst/>
          </a:prstGeom>
        </p:spPr>
        <p:txBody>
          <a:bodyPr vert="horz" lIns="91440" tIns="45720" rIns="91440" bIns="45720" rtlCol="0">
            <a:normAutofit/>
          </a:bodyPr>
          <a:lstStyle>
            <a:lvl1pPr marL="185738" indent="-185738" algn="l" defTabSz="742950" rtl="0" eaLnBrk="1" latinLnBrk="0" hangingPunct="1">
              <a:lnSpc>
                <a:spcPct val="90000"/>
              </a:lnSpc>
              <a:spcBef>
                <a:spcPts val="813"/>
              </a:spcBef>
              <a:buFont typeface="Arial" panose="020B0604020202020204" pitchFamily="34" charset="0"/>
              <a:buChar char="•"/>
              <a:defRPr kumimoji="1"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kumimoji="1"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kumimoji="1"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9pPr>
          </a:lstStyle>
          <a:p>
            <a:pPr marL="0" indent="0" algn="r">
              <a:buFont typeface="Arial" panose="020B0604020202020204" pitchFamily="34" charset="0"/>
              <a:buNone/>
            </a:pPr>
            <a:r>
              <a:rPr lang="ja-JP" altLang="en-US" sz="1800"/>
              <a:t>（資料２）</a:t>
            </a:r>
          </a:p>
        </p:txBody>
      </p:sp>
      <p:sp>
        <p:nvSpPr>
          <p:cNvPr id="15" name="スライド番号プレースホルダー 4">
            <a:extLst>
              <a:ext uri="{FF2B5EF4-FFF2-40B4-BE49-F238E27FC236}">
                <a16:creationId xmlns:a16="http://schemas.microsoft.com/office/drawing/2014/main" id="{98E88ED6-465F-FB49-BCA7-4BF0094EB5BC}"/>
              </a:ext>
            </a:extLst>
          </p:cNvPr>
          <p:cNvSpPr txBox="1">
            <a:spLocks/>
          </p:cNvSpPr>
          <p:nvPr/>
        </p:nvSpPr>
        <p:spPr>
          <a:xfrm>
            <a:off x="7677150" y="6481152"/>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75"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pPr/>
              <a:t>8</a:t>
            </a:fld>
            <a:endParaRPr lang="en-US" dirty="0"/>
          </a:p>
        </p:txBody>
      </p:sp>
    </p:spTree>
    <p:extLst>
      <p:ext uri="{BB962C8B-B14F-4D97-AF65-F5344CB8AC3E}">
        <p14:creationId xmlns:p14="http://schemas.microsoft.com/office/powerpoint/2010/main" val="96567137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45722</TotalTime>
  <Words>1688</Words>
  <Application>Microsoft Macintosh PowerPoint</Application>
  <PresentationFormat>A4 210 x 297 mm</PresentationFormat>
  <Paragraphs>163</Paragraphs>
  <Slides>11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11</vt:i4>
      </vt:variant>
    </vt:vector>
  </HeadingPairs>
  <TitlesOfParts>
    <vt:vector size="16" baseType="lpstr">
      <vt:lpstr>游ゴシック</vt:lpstr>
      <vt:lpstr>游ゴシック Light</vt:lpstr>
      <vt:lpstr>Arial</vt:lpstr>
      <vt:lpstr>Wingdings</vt:lpstr>
      <vt:lpstr>Office テーマ</vt:lpstr>
      <vt:lpstr>小原宿の活性化に向けた 拠点施設の活用について</vt:lpstr>
      <vt:lpstr>要望事項</vt:lpstr>
      <vt:lpstr>拠点施設活用の目的</vt:lpstr>
      <vt:lpstr>小原の拠点の有機的な連携</vt:lpstr>
      <vt:lpstr>各拠点の活用方針の検討イメージ</vt:lpstr>
      <vt:lpstr>運営や投資への地元組織の関与</vt:lpstr>
      <vt:lpstr>資料編</vt:lpstr>
      <vt:lpstr>SDGsとしての意義</vt:lpstr>
      <vt:lpstr>各拠点の活用イメージ</vt:lpstr>
      <vt:lpstr>各拠点の活用方針の検討詳細</vt:lpstr>
      <vt:lpstr>小原の郷の活用可能性に関する議論の内容</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小原の拠点施設活用方針</dc:title>
  <dc:creator>広紀 永井</dc:creator>
  <cp:lastModifiedBy>広紀 永井</cp:lastModifiedBy>
  <cp:revision>136</cp:revision>
  <cp:lastPrinted>2022-12-27T14:48:28Z</cp:lastPrinted>
  <dcterms:created xsi:type="dcterms:W3CDTF">2021-07-18T07:13:22Z</dcterms:created>
  <dcterms:modified xsi:type="dcterms:W3CDTF">2023-02-18T23:25:47Z</dcterms:modified>
</cp:coreProperties>
</file>