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2001" r:id="rId2"/>
    <p:sldId id="4778" r:id="rId3"/>
    <p:sldId id="2002" r:id="rId4"/>
    <p:sldId id="2003" r:id="rId5"/>
    <p:sldId id="2004" r:id="rId6"/>
    <p:sldId id="2005" r:id="rId7"/>
    <p:sldId id="2006" r:id="rId8"/>
    <p:sldId id="2007" r:id="rId9"/>
    <p:sldId id="2008" r:id="rId10"/>
    <p:sldId id="2009"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000"/>
    <p:restoredTop sz="94631"/>
  </p:normalViewPr>
  <p:slideViewPr>
    <p:cSldViewPr snapToGrid="0" snapToObjects="1">
      <p:cViewPr varScale="1">
        <p:scale>
          <a:sx n="85" d="100"/>
          <a:sy n="85" d="100"/>
        </p:scale>
        <p:origin x="946" y="58"/>
      </p:cViewPr>
      <p:guideLst/>
    </p:cSldViewPr>
  </p:slideViewPr>
  <p:notesTextViewPr>
    <p:cViewPr>
      <p:scale>
        <a:sx n="1" d="1"/>
        <a:sy n="1" d="1"/>
      </p:scale>
      <p:origin x="0" y="0"/>
    </p:cViewPr>
  </p:notesTextViewPr>
  <p:notesViewPr>
    <p:cSldViewPr snapToGrid="0" snapToObjects="1">
      <p:cViewPr varScale="1">
        <p:scale>
          <a:sx n="128" d="100"/>
          <a:sy n="128" d="100"/>
        </p:scale>
        <p:origin x="3928"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C6F2C-0370-BE43-A4A6-8A222BE8EBF1}" type="datetimeFigureOut">
              <a:rPr kumimoji="1" lang="ja-JP" altLang="en-US" smtClean="0"/>
              <a:t>2022/6/6</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2D93BB-7F85-A74C-91A8-26919AC8B339}" type="slidenum">
              <a:rPr kumimoji="1" lang="ja-JP" altLang="en-US" smtClean="0"/>
              <a:t>‹#›</a:t>
            </a:fld>
            <a:endParaRPr kumimoji="1" lang="ja-JP" altLang="en-US"/>
          </a:p>
        </p:txBody>
      </p:sp>
    </p:spTree>
    <p:extLst>
      <p:ext uri="{BB962C8B-B14F-4D97-AF65-F5344CB8AC3E}">
        <p14:creationId xmlns:p14="http://schemas.microsoft.com/office/powerpoint/2010/main" val="350815537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0B284E4-D6A9-8149-8265-0047C6B0A249}" type="slidenum">
              <a:rPr kumimoji="1" lang="ja-JP" altLang="en-US" smtClean="0"/>
              <a:t>2</a:t>
            </a:fld>
            <a:endParaRPr kumimoji="1" lang="ja-JP" altLang="en-US"/>
          </a:p>
        </p:txBody>
      </p:sp>
    </p:spTree>
    <p:extLst>
      <p:ext uri="{BB962C8B-B14F-4D97-AF65-F5344CB8AC3E}">
        <p14:creationId xmlns:p14="http://schemas.microsoft.com/office/powerpoint/2010/main" val="3490479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52D93BB-7F85-A74C-91A8-26919AC8B339}" type="slidenum">
              <a:rPr kumimoji="1" lang="ja-JP" altLang="en-US" smtClean="0"/>
              <a:t>7</a:t>
            </a:fld>
            <a:endParaRPr kumimoji="1" lang="ja-JP" altLang="en-US"/>
          </a:p>
        </p:txBody>
      </p:sp>
    </p:spTree>
    <p:extLst>
      <p:ext uri="{BB962C8B-B14F-4D97-AF65-F5344CB8AC3E}">
        <p14:creationId xmlns:p14="http://schemas.microsoft.com/office/powerpoint/2010/main" val="3599440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0B284E4-D6A9-8149-8265-0047C6B0A249}" type="slidenum">
              <a:rPr kumimoji="1" lang="ja-JP" altLang="en-US" smtClean="0"/>
              <a:t>9</a:t>
            </a:fld>
            <a:endParaRPr kumimoji="1" lang="ja-JP" altLang="en-US"/>
          </a:p>
        </p:txBody>
      </p:sp>
    </p:spTree>
    <p:extLst>
      <p:ext uri="{BB962C8B-B14F-4D97-AF65-F5344CB8AC3E}">
        <p14:creationId xmlns:p14="http://schemas.microsoft.com/office/powerpoint/2010/main" val="3169695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975378"/>
          </a:xfrm>
        </p:spPr>
        <p:txBody>
          <a:bodyPr anchor="b">
            <a:normAutofit/>
          </a:bodyPr>
          <a:lstStyle>
            <a:lvl1pPr algn="ctr">
              <a:defRPr sz="4400"/>
            </a:lvl1pPr>
          </a:lstStyle>
          <a:p>
            <a:r>
              <a:rPr lang="ja-JP" altLang="en-US"/>
              <a:t>マスター タイトルの書式設定</a:t>
            </a:r>
            <a:endParaRPr lang="en-US" dirty="0"/>
          </a:p>
        </p:txBody>
      </p:sp>
      <p:sp>
        <p:nvSpPr>
          <p:cNvPr id="3" name="Subtitle 2"/>
          <p:cNvSpPr>
            <a:spLocks noGrp="1"/>
          </p:cNvSpPr>
          <p:nvPr>
            <p:ph type="subTitle" idx="1"/>
          </p:nvPr>
        </p:nvSpPr>
        <p:spPr>
          <a:xfrm>
            <a:off x="1250576" y="5396753"/>
            <a:ext cx="6858000" cy="5334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902A2C5-C142-C849-92C4-A7D7E8DC4844}" type="datetime1">
              <a:rPr kumimoji="1" lang="ja-JP" altLang="en-US" smtClean="0"/>
              <a:t>2022/6/6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F4D6A8C-D702-7A43-9401-7D92519C8545}" type="slidenum">
              <a:rPr kumimoji="1" lang="ja-JP" altLang="en-US" smtClean="0"/>
              <a:t>‹#›</a:t>
            </a:fld>
            <a:endParaRPr kumimoji="1" lang="ja-JP" altLang="en-US"/>
          </a:p>
        </p:txBody>
      </p:sp>
    </p:spTree>
    <p:extLst>
      <p:ext uri="{BB962C8B-B14F-4D97-AF65-F5344CB8AC3E}">
        <p14:creationId xmlns:p14="http://schemas.microsoft.com/office/powerpoint/2010/main" val="2785243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7B6CF8C-56A6-3845-AE81-8CFD91577FEA}" type="datetime1">
              <a:rPr kumimoji="1" lang="ja-JP" altLang="en-US" smtClean="0"/>
              <a:t>2022/6/6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F4D6A8C-D702-7A43-9401-7D92519C8545}" type="slidenum">
              <a:rPr kumimoji="1" lang="ja-JP" altLang="en-US" smtClean="0"/>
              <a:t>‹#›</a:t>
            </a:fld>
            <a:endParaRPr kumimoji="1" lang="ja-JP" altLang="en-US"/>
          </a:p>
        </p:txBody>
      </p:sp>
    </p:spTree>
    <p:extLst>
      <p:ext uri="{BB962C8B-B14F-4D97-AF65-F5344CB8AC3E}">
        <p14:creationId xmlns:p14="http://schemas.microsoft.com/office/powerpoint/2010/main" val="106742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7455C8C-36F4-9F4E-98FD-A5474A93229A}" type="datetime1">
              <a:rPr kumimoji="1" lang="ja-JP" altLang="en-US" smtClean="0"/>
              <a:t>2022/6/6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F4D6A8C-D702-7A43-9401-7D92519C8545}" type="slidenum">
              <a:rPr kumimoji="1" lang="ja-JP" altLang="en-US" smtClean="0"/>
              <a:t>‹#›</a:t>
            </a:fld>
            <a:endParaRPr kumimoji="1" lang="ja-JP" altLang="en-US"/>
          </a:p>
        </p:txBody>
      </p:sp>
    </p:spTree>
    <p:extLst>
      <p:ext uri="{BB962C8B-B14F-4D97-AF65-F5344CB8AC3E}">
        <p14:creationId xmlns:p14="http://schemas.microsoft.com/office/powerpoint/2010/main" val="2475001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4D935C-6D45-084C-95E8-7E605CD3B082}" type="datetime1">
              <a:rPr kumimoji="1" lang="ja-JP" altLang="en-US" smtClean="0"/>
              <a:t>2022/6/6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F4D6A8C-D702-7A43-9401-7D92519C8545}" type="slidenum">
              <a:rPr kumimoji="1" lang="ja-JP" altLang="en-US" smtClean="0"/>
              <a:t>‹#›</a:t>
            </a:fld>
            <a:endParaRPr kumimoji="1" lang="ja-JP" altLang="en-US"/>
          </a:p>
        </p:txBody>
      </p:sp>
    </p:spTree>
    <p:extLst>
      <p:ext uri="{BB962C8B-B14F-4D97-AF65-F5344CB8AC3E}">
        <p14:creationId xmlns:p14="http://schemas.microsoft.com/office/powerpoint/2010/main" val="2135298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75" y="114115"/>
            <a:ext cx="8955743" cy="75546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7575" y="968188"/>
            <a:ext cx="8955743" cy="5325036"/>
          </a:xfrm>
          <a:prstGeom prst="rect">
            <a:avLst/>
          </a:prstGeom>
        </p:spPr>
        <p:txBody>
          <a:bodyPr vert="horz" lIns="91440" tIns="45720" rIns="91440" bIns="45720" rtlCol="0">
            <a:normAutofit/>
          </a:bodyPr>
          <a:lstStyle/>
          <a:p>
            <a:pPr lvl="0"/>
            <a:r>
              <a:rPr lang="ja-JP" altLang="en-US"/>
              <a:t>マスター テキストの書式設定
第 </a:t>
            </a:r>
            <a:r>
              <a:rPr lang="en-US" altLang="ja-JP" dirty="0"/>
              <a:t>2 </a:t>
            </a:r>
            <a:r>
              <a:rPr lang="ja-JP" altLang="en-US"/>
              <a:t>レベル
第 </a:t>
            </a:r>
            <a:r>
              <a:rPr lang="en-US" altLang="ja-JP" dirty="0"/>
              <a:t>3 </a:t>
            </a:r>
            <a:r>
              <a:rPr lang="ja-JP" altLang="en-US"/>
              <a:t>レベル
第 </a:t>
            </a:r>
            <a:r>
              <a:rPr lang="en-US" altLang="ja-JP" dirty="0"/>
              <a:t>4 </a:t>
            </a:r>
            <a:r>
              <a:rPr lang="ja-JP" altLang="en-US"/>
              <a:t>レベル
第 </a:t>
            </a:r>
            <a:r>
              <a:rPr lang="en-US" altLang="ja-JP" dirty="0"/>
              <a:t>5 </a:t>
            </a:r>
            <a:r>
              <a:rPr lang="ja-JP" altLang="en-US"/>
              <a:t>レベル</a:t>
            </a:r>
            <a:endParaRPr lang="en-US" dirty="0"/>
          </a:p>
        </p:txBody>
      </p:sp>
      <p:sp>
        <p:nvSpPr>
          <p:cNvPr id="4" name="Date Placeholder 3"/>
          <p:cNvSpPr>
            <a:spLocks noGrp="1"/>
          </p:cNvSpPr>
          <p:nvPr>
            <p:ph type="dt" sz="half" idx="2"/>
          </p:nvPr>
        </p:nvSpPr>
        <p:spPr>
          <a:xfrm>
            <a:off x="62750" y="643498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ACEDBA-540D-2945-8422-6BF0B98A19F6}" type="datetime1">
              <a:rPr kumimoji="1" lang="ja-JP" altLang="en-US" smtClean="0"/>
              <a:t>2022/6/6</a:t>
            </a:fld>
            <a:endParaRPr kumimoji="1" lang="ja-JP" altLang="en-US"/>
          </a:p>
        </p:txBody>
      </p:sp>
      <p:sp>
        <p:nvSpPr>
          <p:cNvPr id="5" name="Footer Placeholder 4"/>
          <p:cNvSpPr>
            <a:spLocks noGrp="1"/>
          </p:cNvSpPr>
          <p:nvPr>
            <p:ph type="ftr" sz="quarter" idx="3"/>
          </p:nvPr>
        </p:nvSpPr>
        <p:spPr>
          <a:xfrm>
            <a:off x="3028950" y="6437036"/>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013764" y="6434980"/>
            <a:ext cx="2057400" cy="365125"/>
          </a:xfrm>
          <a:prstGeom prst="rect">
            <a:avLst/>
          </a:prstGeom>
        </p:spPr>
        <p:txBody>
          <a:bodyPr vert="horz" lIns="91440" tIns="45720" rIns="91440" bIns="45720" rtlCol="0" anchor="ctr"/>
          <a:lstStyle>
            <a:lvl1pPr algn="r">
              <a:defRPr sz="1600">
                <a:solidFill>
                  <a:schemeClr val="tx1">
                    <a:tint val="75000"/>
                  </a:schemeClr>
                </a:solidFill>
                <a:latin typeface="MS PGothic" panose="020B0600070205080204" pitchFamily="34" charset="-128"/>
                <a:ea typeface="MS PGothic" panose="020B0600070205080204" pitchFamily="34" charset="-128"/>
              </a:defRPr>
            </a:lvl1pPr>
          </a:lstStyle>
          <a:p>
            <a:fld id="{1F4D6A8C-D702-7A43-9401-7D92519C8545}" type="slidenum">
              <a:rPr lang="ja-JP" altLang="en-US" smtClean="0"/>
              <a:pPr/>
              <a:t>‹#›</a:t>
            </a:fld>
            <a:endParaRPr lang="ja-JP" altLang="en-US"/>
          </a:p>
        </p:txBody>
      </p:sp>
    </p:spTree>
    <p:extLst>
      <p:ext uri="{BB962C8B-B14F-4D97-AF65-F5344CB8AC3E}">
        <p14:creationId xmlns:p14="http://schemas.microsoft.com/office/powerpoint/2010/main" val="28722684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 id="2147483667" r:id="rId4"/>
  </p:sldLayoutIdLst>
  <p:hf hdr="0" ftr="0" dt="0"/>
  <p:txStyles>
    <p:titleStyle>
      <a:lvl1pPr algn="ctr" defTabSz="914400" rtl="0" eaLnBrk="1" latinLnBrk="0" hangingPunct="1">
        <a:lnSpc>
          <a:spcPct val="90000"/>
        </a:lnSpc>
        <a:spcBef>
          <a:spcPct val="0"/>
        </a:spcBef>
        <a:buNone/>
        <a:defRPr kumimoji="1" sz="3600" kern="1200">
          <a:solidFill>
            <a:schemeClr val="tx1"/>
          </a:solidFill>
          <a:latin typeface="MS PGothic" panose="020B0600070205080204" pitchFamily="34" charset="-128"/>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400" kern="1200">
          <a:solidFill>
            <a:schemeClr val="tx1"/>
          </a:solidFill>
          <a:latin typeface="MS PGothic" panose="020B0600070205080204" pitchFamily="34" charset="-128"/>
          <a:ea typeface="MS PGothic" panose="020B060007020508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darts.isas.jaxa.jp/curation/hayabusa2/allDescription.php?sample_id=629"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DFA4DE-4722-FE46-8AB2-A7549696C38A}"/>
              </a:ext>
            </a:extLst>
          </p:cNvPr>
          <p:cNvSpPr>
            <a:spLocks noGrp="1"/>
          </p:cNvSpPr>
          <p:nvPr>
            <p:ph type="ctrTitle"/>
          </p:nvPr>
        </p:nvSpPr>
        <p:spPr>
          <a:xfrm>
            <a:off x="685800" y="439189"/>
            <a:ext cx="7772400" cy="1505223"/>
          </a:xfrm>
        </p:spPr>
        <p:txBody>
          <a:bodyPr/>
          <a:lstStyle/>
          <a:p>
            <a:r>
              <a:rPr kumimoji="1" lang="en-GB" altLang="ja-JP" dirty="0" err="1">
                <a:latin typeface="Times New Roman" panose="02020603050405020304" pitchFamily="18" charset="0"/>
                <a:cs typeface="Times New Roman" panose="02020603050405020304" pitchFamily="18" charset="0"/>
              </a:rPr>
              <a:t>Ryugu</a:t>
            </a:r>
            <a:r>
              <a:rPr kumimoji="1" lang="en-GB" altLang="ja-JP" dirty="0">
                <a:latin typeface="Times New Roman" panose="02020603050405020304" pitchFamily="18" charset="0"/>
                <a:cs typeface="Times New Roman" panose="02020603050405020304" pitchFamily="18" charset="0"/>
              </a:rPr>
              <a:t> Sample </a:t>
            </a:r>
            <a:r>
              <a:rPr lang="en-GB" altLang="ja-JP" dirty="0">
                <a:latin typeface="Times New Roman" panose="02020603050405020304" pitchFamily="18" charset="0"/>
                <a:cs typeface="Times New Roman" panose="02020603050405020304" pitchFamily="18" charset="0"/>
              </a:rPr>
              <a:t>R</a:t>
            </a:r>
            <a:r>
              <a:rPr kumimoji="1" lang="en-GB" altLang="ja-JP" dirty="0">
                <a:latin typeface="Times New Roman" panose="02020603050405020304" pitchFamily="18" charset="0"/>
                <a:cs typeface="Times New Roman" panose="02020603050405020304" pitchFamily="18" charset="0"/>
              </a:rPr>
              <a:t>eplica </a:t>
            </a:r>
            <a:r>
              <a:rPr lang="en-GB" altLang="ja-JP" dirty="0">
                <a:latin typeface="Times New Roman" panose="02020603050405020304" pitchFamily="18" charset="0"/>
                <a:cs typeface="Times New Roman" panose="02020603050405020304" pitchFamily="18" charset="0"/>
              </a:rPr>
              <a:t>E</a:t>
            </a:r>
            <a:r>
              <a:rPr kumimoji="1" lang="en-GB" altLang="ja-JP" dirty="0">
                <a:latin typeface="Times New Roman" panose="02020603050405020304" pitchFamily="18" charset="0"/>
                <a:cs typeface="Times New Roman" panose="02020603050405020304" pitchFamily="18" charset="0"/>
              </a:rPr>
              <a:t>xplanation Pack</a:t>
            </a:r>
            <a:endParaRPr kumimoji="1" lang="ja-JP" altLang="en-US">
              <a:latin typeface="Times New Roman" panose="02020603050405020304" pitchFamily="18" charset="0"/>
              <a:cs typeface="Times New Roman" panose="02020603050405020304" pitchFamily="18" charset="0"/>
            </a:endParaRPr>
          </a:p>
        </p:txBody>
      </p:sp>
      <p:sp>
        <p:nvSpPr>
          <p:cNvPr id="3" name="字幕 2">
            <a:extLst>
              <a:ext uri="{FF2B5EF4-FFF2-40B4-BE49-F238E27FC236}">
                <a16:creationId xmlns:a16="http://schemas.microsoft.com/office/drawing/2014/main" id="{6F3B75C0-8AA9-C74F-989B-FEB150B5BBD3}"/>
              </a:ext>
            </a:extLst>
          </p:cNvPr>
          <p:cNvSpPr>
            <a:spLocks noGrp="1"/>
          </p:cNvSpPr>
          <p:nvPr>
            <p:ph type="subTitle" idx="1"/>
          </p:nvPr>
        </p:nvSpPr>
        <p:spPr>
          <a:xfrm>
            <a:off x="1184464" y="4818995"/>
            <a:ext cx="6858000" cy="1699737"/>
          </a:xfrm>
        </p:spPr>
        <p:txBody>
          <a:bodyPr/>
          <a:lstStyle/>
          <a:p>
            <a:r>
              <a:rPr kumimoji="1" lang="en-GB" altLang="ja-JP" dirty="0">
                <a:latin typeface="Times New Roman" panose="02020603050405020304" pitchFamily="18" charset="0"/>
                <a:cs typeface="Times New Roman" panose="02020603050405020304" pitchFamily="18" charset="0"/>
              </a:rPr>
              <a:t>May 24, 2022</a:t>
            </a:r>
            <a:endParaRPr kumimoji="1" lang="en-US" altLang="ja-JP" dirty="0">
              <a:latin typeface="Times New Roman" panose="02020603050405020304" pitchFamily="18" charset="0"/>
              <a:cs typeface="Times New Roman" panose="02020603050405020304" pitchFamily="18" charset="0"/>
            </a:endParaRPr>
          </a:p>
          <a:p>
            <a:endParaRPr lang="en-US" altLang="ja-JP" dirty="0">
              <a:latin typeface="Times New Roman" panose="02020603050405020304" pitchFamily="18" charset="0"/>
              <a:cs typeface="Times New Roman" panose="02020603050405020304" pitchFamily="18" charset="0"/>
            </a:endParaRPr>
          </a:p>
          <a:p>
            <a:r>
              <a:rPr kumimoji="1" lang="en-GB" altLang="ja-JP" sz="3200" dirty="0">
                <a:latin typeface="Times New Roman" panose="02020603050405020304" pitchFamily="18" charset="0"/>
                <a:cs typeface="Times New Roman" panose="02020603050405020304" pitchFamily="18" charset="0"/>
              </a:rPr>
              <a:t>JAXA Hayabusa2 Project</a:t>
            </a:r>
            <a:endParaRPr kumimoji="1" lang="ja-JP" altLang="en-US" sz="3200">
              <a:latin typeface="Times New Roman" panose="02020603050405020304" pitchFamily="18" charset="0"/>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5CBC9CE0-7DF4-E94B-9483-DA015D522FFA}"/>
              </a:ext>
            </a:extLst>
          </p:cNvPr>
          <p:cNvSpPr>
            <a:spLocks noGrp="1"/>
          </p:cNvSpPr>
          <p:nvPr>
            <p:ph type="sldNum" sz="quarter" idx="12"/>
          </p:nvPr>
        </p:nvSpPr>
        <p:spPr/>
        <p:txBody>
          <a:bodyPr/>
          <a:lstStyle/>
          <a:p>
            <a:fld id="{1F4D6A8C-D702-7A43-9401-7D92519C8545}" type="slidenum">
              <a:rPr kumimoji="1" lang="ja-JP" altLang="en-US" smtClean="0"/>
              <a:t>1</a:t>
            </a:fld>
            <a:endParaRPr kumimoji="1" lang="ja-JP" altLang="en-US"/>
          </a:p>
        </p:txBody>
      </p:sp>
      <p:sp>
        <p:nvSpPr>
          <p:cNvPr id="5" name="テキスト ボックス 4">
            <a:extLst>
              <a:ext uri="{FF2B5EF4-FFF2-40B4-BE49-F238E27FC236}">
                <a16:creationId xmlns:a16="http://schemas.microsoft.com/office/drawing/2014/main" id="{F2C5F425-67D0-804A-AC3D-6DCB8B2FD908}"/>
              </a:ext>
            </a:extLst>
          </p:cNvPr>
          <p:cNvSpPr txBox="1"/>
          <p:nvPr/>
        </p:nvSpPr>
        <p:spPr>
          <a:xfrm>
            <a:off x="1394085" y="2669628"/>
            <a:ext cx="6648379" cy="1754326"/>
          </a:xfrm>
          <a:prstGeom prst="rect">
            <a:avLst/>
          </a:prstGeom>
          <a:noFill/>
          <a:ln>
            <a:solidFill>
              <a:schemeClr val="tx1"/>
            </a:solidFill>
          </a:ln>
        </p:spPr>
        <p:txBody>
          <a:bodyPr wrap="square" rtlCol="0">
            <a:spAutoFit/>
          </a:bodyPr>
          <a:lstStyle/>
          <a:p>
            <a:r>
              <a:rPr lang="en-GB" altLang="ja-JP" dirty="0">
                <a:latin typeface="Times New Roman" panose="02020603050405020304" pitchFamily="18" charset="0"/>
                <a:ea typeface="MS PGothic" panose="020B0600070205080204" pitchFamily="34" charset="-128"/>
                <a:cs typeface="Times New Roman" panose="02020603050405020304" pitchFamily="18" charset="0"/>
              </a:rPr>
              <a:t>This document describes the details of the replica of the </a:t>
            </a:r>
            <a:r>
              <a:rPr lang="en-GB" altLang="ja-JP" dirty="0" err="1">
                <a:latin typeface="Times New Roman" panose="02020603050405020304" pitchFamily="18" charset="0"/>
                <a:ea typeface="MS PGothic" panose="020B0600070205080204" pitchFamily="34" charset="-128"/>
                <a:cs typeface="Times New Roman" panose="02020603050405020304" pitchFamily="18" charset="0"/>
              </a:rPr>
              <a:t>extraterrestrial</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 sample grain from asteroid </a:t>
            </a:r>
            <a:r>
              <a:rPr lang="en-GB" altLang="ja-JP" dirty="0" err="1">
                <a:latin typeface="Times New Roman" panose="02020603050405020304" pitchFamily="18" charset="0"/>
                <a:ea typeface="MS PGothic" panose="020B0600070205080204" pitchFamily="34" charset="-128"/>
                <a:cs typeface="Times New Roman" panose="02020603050405020304" pitchFamily="18" charset="0"/>
              </a:rPr>
              <a:t>Ryugu</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 that is distributed by JAXA. Please refer to this information when preparing any explanatory material, posters etc. related to the replica sample. Please also show the credit where needed when using any of the information or photographs in this document. </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1729457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B4F7B3-729B-D947-A9E2-01B4773BAEC8}"/>
              </a:ext>
            </a:extLst>
          </p:cNvPr>
          <p:cNvSpPr>
            <a:spLocks noGrp="1"/>
          </p:cNvSpPr>
          <p:nvPr>
            <p:ph type="title"/>
          </p:nvPr>
        </p:nvSpPr>
        <p:spPr/>
        <p:txBody>
          <a:bodyPr/>
          <a:lstStyle/>
          <a:p>
            <a:r>
              <a:rPr kumimoji="1" lang="en-GB" altLang="ja-JP" b="1" dirty="0">
                <a:latin typeface="Times New Roman" panose="02020603050405020304" pitchFamily="18" charset="0"/>
                <a:cs typeface="Times New Roman" panose="02020603050405020304" pitchFamily="18" charset="0"/>
              </a:rPr>
              <a:t>Reference: Second touchdown site</a:t>
            </a:r>
            <a:endParaRPr kumimoji="1" lang="ja-JP" altLang="en-US" b="1">
              <a:latin typeface="Times New Roman" panose="02020603050405020304" pitchFamily="18" charset="0"/>
              <a:cs typeface="Times New Roman" panose="02020603050405020304" pitchFamily="18" charset="0"/>
            </a:endParaRPr>
          </a:p>
        </p:txBody>
      </p:sp>
      <p:pic>
        <p:nvPicPr>
          <p:cNvPr id="4" name="図 3">
            <a:extLst>
              <a:ext uri="{FF2B5EF4-FFF2-40B4-BE49-F238E27FC236}">
                <a16:creationId xmlns:a16="http://schemas.microsoft.com/office/drawing/2014/main" id="{01623AF8-B704-2D40-8C45-BBC624F6DBC1}"/>
              </a:ext>
            </a:extLst>
          </p:cNvPr>
          <p:cNvPicPr>
            <a:picLocks noChangeAspect="1"/>
          </p:cNvPicPr>
          <p:nvPr/>
        </p:nvPicPr>
        <p:blipFill>
          <a:blip r:embed="rId2"/>
          <a:stretch>
            <a:fillRect/>
          </a:stretch>
        </p:blipFill>
        <p:spPr>
          <a:xfrm>
            <a:off x="865328" y="1212717"/>
            <a:ext cx="5115504" cy="5095041"/>
          </a:xfrm>
          <a:prstGeom prst="rect">
            <a:avLst/>
          </a:prstGeom>
        </p:spPr>
      </p:pic>
      <p:sp>
        <p:nvSpPr>
          <p:cNvPr id="5" name="テキスト ボックス 4">
            <a:extLst>
              <a:ext uri="{FF2B5EF4-FFF2-40B4-BE49-F238E27FC236}">
                <a16:creationId xmlns:a16="http://schemas.microsoft.com/office/drawing/2014/main" id="{0B76EBF6-F136-7A44-AADD-FE4D16D23CB7}"/>
              </a:ext>
            </a:extLst>
          </p:cNvPr>
          <p:cNvSpPr txBox="1"/>
          <p:nvPr/>
        </p:nvSpPr>
        <p:spPr>
          <a:xfrm>
            <a:off x="2180822" y="1534254"/>
            <a:ext cx="1275073" cy="400110"/>
          </a:xfrm>
          <a:prstGeom prst="rect">
            <a:avLst/>
          </a:prstGeom>
          <a:noFill/>
        </p:spPr>
        <p:txBody>
          <a:bodyPr wrap="square" rtlCol="0">
            <a:spAutoFit/>
          </a:bodyPr>
          <a:lstStyle/>
          <a:p>
            <a:r>
              <a:rPr lang="en-US" altLang="ja-JP" sz="2000" dirty="0">
                <a:solidFill>
                  <a:srgbClr val="FFFF00"/>
                </a:solidFill>
                <a:latin typeface="MS PGothic" panose="020B0600070205080204" pitchFamily="34" charset="-128"/>
                <a:ea typeface="MS PGothic" panose="020B0600070205080204" pitchFamily="34" charset="-128"/>
              </a:rPr>
              <a:t>C01-Cb</a:t>
            </a:r>
            <a:endParaRPr lang="ja-JP" altLang="en-US" sz="2000" dirty="0">
              <a:solidFill>
                <a:srgbClr val="FFFF00"/>
              </a:solidFill>
              <a:latin typeface="MS PGothic" panose="020B0600070205080204" pitchFamily="34" charset="-128"/>
              <a:ea typeface="MS PGothic" panose="020B0600070205080204" pitchFamily="34" charset="-128"/>
            </a:endParaRPr>
          </a:p>
        </p:txBody>
      </p:sp>
      <p:cxnSp>
        <p:nvCxnSpPr>
          <p:cNvPr id="6" name="直線矢印コネクタ 5">
            <a:extLst>
              <a:ext uri="{FF2B5EF4-FFF2-40B4-BE49-F238E27FC236}">
                <a16:creationId xmlns:a16="http://schemas.microsoft.com/office/drawing/2014/main" id="{A606E9E4-62C7-7E45-A11A-9CD69F27D6C2}"/>
              </a:ext>
            </a:extLst>
          </p:cNvPr>
          <p:cNvCxnSpPr>
            <a:cxnSpLocks/>
          </p:cNvCxnSpPr>
          <p:nvPr/>
        </p:nvCxnSpPr>
        <p:spPr bwMode="auto">
          <a:xfrm flipV="1">
            <a:off x="2680570" y="3148287"/>
            <a:ext cx="1177145" cy="1481"/>
          </a:xfrm>
          <a:prstGeom prst="straightConnector1">
            <a:avLst/>
          </a:prstGeom>
          <a:solidFill>
            <a:schemeClr val="accent1"/>
          </a:solidFill>
          <a:ln w="9525" cap="flat" cmpd="sng" algn="ctr">
            <a:solidFill>
              <a:srgbClr val="FFFF00"/>
            </a:solidFill>
            <a:prstDash val="solid"/>
            <a:round/>
            <a:headEnd type="arrow" w="med" len="med"/>
            <a:tailEnd type="arrow" w="med" len="med"/>
          </a:ln>
          <a:effectLst/>
        </p:spPr>
      </p:cxnSp>
      <p:sp>
        <p:nvSpPr>
          <p:cNvPr id="7" name="テキスト ボックス 6">
            <a:extLst>
              <a:ext uri="{FF2B5EF4-FFF2-40B4-BE49-F238E27FC236}">
                <a16:creationId xmlns:a16="http://schemas.microsoft.com/office/drawing/2014/main" id="{6758BC77-DC51-2C4B-86D9-FE56D941B7CC}"/>
              </a:ext>
            </a:extLst>
          </p:cNvPr>
          <p:cNvSpPr txBox="1"/>
          <p:nvPr/>
        </p:nvSpPr>
        <p:spPr>
          <a:xfrm>
            <a:off x="4081928" y="2809733"/>
            <a:ext cx="1637982" cy="338554"/>
          </a:xfrm>
          <a:prstGeom prst="rect">
            <a:avLst/>
          </a:prstGeom>
          <a:noFill/>
        </p:spPr>
        <p:txBody>
          <a:bodyPr wrap="square" rtlCol="0">
            <a:spAutoFit/>
          </a:bodyPr>
          <a:lstStyle/>
          <a:p>
            <a:r>
              <a:rPr lang="en-GB" altLang="ja-JP" sz="1600" dirty="0">
                <a:solidFill>
                  <a:schemeClr val="bg1"/>
                </a:solidFill>
                <a:latin typeface="MS PGothic" panose="020B0600070205080204" pitchFamily="34" charset="-128"/>
                <a:ea typeface="MS PGothic" panose="020B0600070205080204" pitchFamily="34" charset="-128"/>
              </a:rPr>
              <a:t>Target marker</a:t>
            </a:r>
            <a:endParaRPr lang="ja-JP" altLang="en-US" sz="1600">
              <a:solidFill>
                <a:schemeClr val="bg1"/>
              </a:solidFill>
              <a:latin typeface="MS PGothic" panose="020B0600070205080204" pitchFamily="34" charset="-128"/>
              <a:ea typeface="MS PGothic" panose="020B0600070205080204" pitchFamily="34" charset="-128"/>
            </a:endParaRPr>
          </a:p>
        </p:txBody>
      </p:sp>
      <p:cxnSp>
        <p:nvCxnSpPr>
          <p:cNvPr id="8" name="直線矢印コネクタ 7">
            <a:extLst>
              <a:ext uri="{FF2B5EF4-FFF2-40B4-BE49-F238E27FC236}">
                <a16:creationId xmlns:a16="http://schemas.microsoft.com/office/drawing/2014/main" id="{5BD3492D-5116-9F40-987D-EB82AA4144A2}"/>
              </a:ext>
            </a:extLst>
          </p:cNvPr>
          <p:cNvCxnSpPr>
            <a:cxnSpLocks/>
          </p:cNvCxnSpPr>
          <p:nvPr/>
        </p:nvCxnSpPr>
        <p:spPr bwMode="auto">
          <a:xfrm flipH="1" flipV="1">
            <a:off x="3631017" y="2230364"/>
            <a:ext cx="647657" cy="576264"/>
          </a:xfrm>
          <a:prstGeom prst="straightConnector1">
            <a:avLst/>
          </a:prstGeom>
          <a:solidFill>
            <a:schemeClr val="accent1"/>
          </a:solidFill>
          <a:ln w="9525" cap="flat" cmpd="sng" algn="ctr">
            <a:solidFill>
              <a:schemeClr val="bg1"/>
            </a:solidFill>
            <a:prstDash val="solid"/>
            <a:round/>
            <a:headEnd type="none" w="med" len="med"/>
            <a:tailEnd type="triangle"/>
          </a:ln>
          <a:effectLst/>
        </p:spPr>
      </p:cxnSp>
      <p:sp>
        <p:nvSpPr>
          <p:cNvPr id="13" name="テキスト ボックス 12">
            <a:extLst>
              <a:ext uri="{FF2B5EF4-FFF2-40B4-BE49-F238E27FC236}">
                <a16:creationId xmlns:a16="http://schemas.microsoft.com/office/drawing/2014/main" id="{23059580-9A76-BD41-81D1-59A98FF6676B}"/>
              </a:ext>
            </a:extLst>
          </p:cNvPr>
          <p:cNvSpPr txBox="1"/>
          <p:nvPr/>
        </p:nvSpPr>
        <p:spPr>
          <a:xfrm>
            <a:off x="2704509" y="3148287"/>
            <a:ext cx="1129265" cy="307777"/>
          </a:xfrm>
          <a:prstGeom prst="rect">
            <a:avLst/>
          </a:prstGeom>
          <a:noFill/>
        </p:spPr>
        <p:txBody>
          <a:bodyPr wrap="square" rtlCol="0">
            <a:spAutoFit/>
          </a:bodyPr>
          <a:lstStyle/>
          <a:p>
            <a:r>
              <a:rPr lang="en-GB" altLang="ja-JP" sz="1400" dirty="0">
                <a:solidFill>
                  <a:srgbClr val="FFFF00"/>
                </a:solidFill>
                <a:latin typeface="MS PGothic" panose="020B0600070205080204" pitchFamily="34" charset="-128"/>
                <a:ea typeface="MS PGothic" panose="020B0600070205080204" pitchFamily="34" charset="-128"/>
              </a:rPr>
              <a:t>Diameter </a:t>
            </a:r>
            <a:r>
              <a:rPr lang="en-US" altLang="ja-JP" sz="1400" dirty="0">
                <a:solidFill>
                  <a:srgbClr val="FFFF00"/>
                </a:solidFill>
                <a:latin typeface="MS PGothic" panose="020B0600070205080204" pitchFamily="34" charset="-128"/>
                <a:ea typeface="MS PGothic" panose="020B0600070205080204" pitchFamily="34" charset="-128"/>
              </a:rPr>
              <a:t>7m</a:t>
            </a:r>
            <a:endParaRPr lang="ja-JP" altLang="en-US" sz="1400" dirty="0">
              <a:solidFill>
                <a:srgbClr val="FFFF00"/>
              </a:solidFill>
              <a:latin typeface="MS PGothic" panose="020B0600070205080204" pitchFamily="34" charset="-128"/>
              <a:ea typeface="MS PGothic" panose="020B0600070205080204" pitchFamily="34" charset="-128"/>
            </a:endParaRPr>
          </a:p>
        </p:txBody>
      </p:sp>
      <p:sp>
        <p:nvSpPr>
          <p:cNvPr id="14" name="正方形/長方形 13">
            <a:extLst>
              <a:ext uri="{FF2B5EF4-FFF2-40B4-BE49-F238E27FC236}">
                <a16:creationId xmlns:a16="http://schemas.microsoft.com/office/drawing/2014/main" id="{21546F28-1F2D-9A41-903A-2981B6840C8F}"/>
              </a:ext>
            </a:extLst>
          </p:cNvPr>
          <p:cNvSpPr/>
          <p:nvPr/>
        </p:nvSpPr>
        <p:spPr>
          <a:xfrm>
            <a:off x="2064840" y="1239743"/>
            <a:ext cx="1671976" cy="1491225"/>
          </a:xfrm>
          <a:prstGeom prst="rect">
            <a:avLst/>
          </a:prstGeom>
          <a:noFill/>
          <a:ln>
            <a:solidFill>
              <a:srgbClr val="00B5FF"/>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225" dirty="0">
              <a:latin typeface="+mn-ea"/>
            </a:endParaRPr>
          </a:p>
        </p:txBody>
      </p:sp>
      <p:cxnSp>
        <p:nvCxnSpPr>
          <p:cNvPr id="26" name="直線矢印コネクタ 25">
            <a:extLst>
              <a:ext uri="{FF2B5EF4-FFF2-40B4-BE49-F238E27FC236}">
                <a16:creationId xmlns:a16="http://schemas.microsoft.com/office/drawing/2014/main" id="{382644F3-86DF-8A42-A629-ED00E66E3620}"/>
              </a:ext>
            </a:extLst>
          </p:cNvPr>
          <p:cNvCxnSpPr>
            <a:cxnSpLocks/>
          </p:cNvCxnSpPr>
          <p:nvPr/>
        </p:nvCxnSpPr>
        <p:spPr>
          <a:xfrm flipH="1">
            <a:off x="4421688" y="4402346"/>
            <a:ext cx="1877872" cy="64564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7E593765-0FFB-7742-9D22-A385FDBBABF9}"/>
              </a:ext>
            </a:extLst>
          </p:cNvPr>
          <p:cNvSpPr txBox="1"/>
          <p:nvPr/>
        </p:nvSpPr>
        <p:spPr>
          <a:xfrm>
            <a:off x="6299560" y="3945699"/>
            <a:ext cx="2551274" cy="646331"/>
          </a:xfrm>
          <a:prstGeom prst="rect">
            <a:avLst/>
          </a:prstGeom>
          <a:noFill/>
        </p:spPr>
        <p:txBody>
          <a:bodyPr wrap="square" rtlCol="0">
            <a:spAutoFit/>
          </a:bodyPr>
          <a:lstStyle/>
          <a:p>
            <a:r>
              <a:rPr lang="en-GB" altLang="ja-JP" dirty="0" err="1">
                <a:latin typeface="Times New Roman" panose="02020603050405020304" pitchFamily="18" charset="0"/>
                <a:ea typeface="MS PGothic" panose="020B0600070205080204" pitchFamily="34" charset="-128"/>
                <a:cs typeface="Times New Roman" panose="02020603050405020304" pitchFamily="18" charset="0"/>
              </a:rPr>
              <a:t>Omusubi</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 </a:t>
            </a:r>
            <a:r>
              <a:rPr lang="en-GB" altLang="ja-JP" dirty="0" err="1">
                <a:latin typeface="Times New Roman" panose="02020603050405020304" pitchFamily="18" charset="0"/>
                <a:ea typeface="MS PGothic" panose="020B0600070205080204" pitchFamily="34" charset="-128"/>
                <a:cs typeface="Times New Roman" panose="02020603050405020304" pitchFamily="18" charset="0"/>
              </a:rPr>
              <a:t>Kororin</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 Crater </a:t>
            </a:r>
            <a:endParaRPr lang="en-US" altLang="ja-JP" dirty="0">
              <a:latin typeface="Times New Roman" panose="02020603050405020304" pitchFamily="18" charset="0"/>
              <a:ea typeface="MS PGothic" panose="020B0600070205080204" pitchFamily="34" charset="-128"/>
              <a:cs typeface="Times New Roman" panose="02020603050405020304" pitchFamily="18" charset="0"/>
            </a:endParaRPr>
          </a:p>
          <a:p>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r>
              <a:rPr lang="en-US" altLang="ja-JP" dirty="0">
                <a:latin typeface="Times New Roman" panose="02020603050405020304" pitchFamily="18" charset="0"/>
                <a:ea typeface="MS PGothic" panose="020B0600070205080204" pitchFamily="34" charset="-128"/>
                <a:cs typeface="Times New Roman" panose="02020603050405020304" pitchFamily="18" charset="0"/>
              </a:rPr>
              <a:t>SCI Crater</a:t>
            </a:r>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p>
        </p:txBody>
      </p:sp>
      <p:sp>
        <p:nvSpPr>
          <p:cNvPr id="32" name="スライド番号プレースホルダー 31">
            <a:extLst>
              <a:ext uri="{FF2B5EF4-FFF2-40B4-BE49-F238E27FC236}">
                <a16:creationId xmlns:a16="http://schemas.microsoft.com/office/drawing/2014/main" id="{BFD84D3C-66D7-764E-9A7B-28110A7E04B4}"/>
              </a:ext>
            </a:extLst>
          </p:cNvPr>
          <p:cNvSpPr>
            <a:spLocks noGrp="1"/>
          </p:cNvSpPr>
          <p:nvPr>
            <p:ph type="sldNum" sz="quarter" idx="12"/>
          </p:nvPr>
        </p:nvSpPr>
        <p:spPr/>
        <p:txBody>
          <a:bodyPr/>
          <a:lstStyle/>
          <a:p>
            <a:fld id="{1F4D6A8C-D702-7A43-9401-7D92519C8545}" type="slidenum">
              <a:rPr kumimoji="1" lang="ja-JP" altLang="en-US" smtClean="0"/>
              <a:t>10</a:t>
            </a:fld>
            <a:endParaRPr kumimoji="1" lang="ja-JP" altLang="en-US"/>
          </a:p>
        </p:txBody>
      </p:sp>
      <p:sp>
        <p:nvSpPr>
          <p:cNvPr id="15" name="テキスト ボックス 18">
            <a:extLst>
              <a:ext uri="{FF2B5EF4-FFF2-40B4-BE49-F238E27FC236}">
                <a16:creationId xmlns:a16="http://schemas.microsoft.com/office/drawing/2014/main" id="{ACBB18C9-CF68-EE48-8DCC-E98043B5FB56}"/>
              </a:ext>
            </a:extLst>
          </p:cNvPr>
          <p:cNvSpPr txBox="1"/>
          <p:nvPr/>
        </p:nvSpPr>
        <p:spPr>
          <a:xfrm>
            <a:off x="107576" y="6340659"/>
            <a:ext cx="7256486" cy="523220"/>
          </a:xfrm>
          <a:prstGeom prst="rect">
            <a:avLst/>
          </a:prstGeom>
          <a:noFill/>
        </p:spPr>
        <p:txBody>
          <a:bodyPr wrap="square" rtlCol="0">
            <a:spAutoFit/>
          </a:bodyPr>
          <a:lstStyle/>
          <a:p>
            <a:r>
              <a:rPr lang="ja-JP" altLang="en-US" sz="1400">
                <a:latin typeface="Times New Roman" panose="02020603050405020304" pitchFamily="18" charset="0"/>
                <a:ea typeface="MS PGothic" panose="020B0600070205080204" pitchFamily="34" charset="-128"/>
                <a:cs typeface="Times New Roman" panose="02020603050405020304" pitchFamily="18" charset="0"/>
              </a:rPr>
              <a:t>（</a:t>
            </a:r>
            <a:r>
              <a:rPr lang="en-GB" altLang="ja-JP" sz="1400" dirty="0">
                <a:latin typeface="Times New Roman" panose="02020603050405020304" pitchFamily="18" charset="0"/>
                <a:ea typeface="MS PGothic" panose="020B0600070205080204" pitchFamily="34" charset="-128"/>
                <a:cs typeface="Times New Roman" panose="02020603050405020304" pitchFamily="18" charset="0"/>
              </a:rPr>
              <a:t>Credit: JAXA, The University of Tokyo, Kochi University, </a:t>
            </a:r>
            <a:r>
              <a:rPr lang="en-GB" altLang="ja-JP" sz="1400" dirty="0" err="1">
                <a:latin typeface="Times New Roman" panose="02020603050405020304" pitchFamily="18" charset="0"/>
                <a:ea typeface="MS PGothic" panose="020B0600070205080204" pitchFamily="34" charset="-128"/>
                <a:cs typeface="Times New Roman" panose="02020603050405020304" pitchFamily="18" charset="0"/>
              </a:rPr>
              <a:t>Rikkyo</a:t>
            </a:r>
            <a:r>
              <a:rPr lang="en-GB" altLang="ja-JP" sz="1400" dirty="0">
                <a:latin typeface="Times New Roman" panose="02020603050405020304" pitchFamily="18" charset="0"/>
                <a:ea typeface="MS PGothic" panose="020B0600070205080204" pitchFamily="34" charset="-128"/>
                <a:cs typeface="Times New Roman" panose="02020603050405020304" pitchFamily="18" charset="0"/>
              </a:rPr>
              <a:t> University, Nagoya University, Chiba Institute of Technology, Meiji University, University of Aizu, AIST. </a:t>
            </a:r>
            <a:r>
              <a:rPr lang="ja-JP" altLang="en-US" sz="1400">
                <a:latin typeface="Times New Roman" panose="02020603050405020304" pitchFamily="18" charset="0"/>
                <a:ea typeface="MS PGothic" panose="020B0600070205080204" pitchFamily="34" charset="-128"/>
                <a:cs typeface="Times New Roman" panose="02020603050405020304" pitchFamily="18" charset="0"/>
              </a:rPr>
              <a:t>）</a:t>
            </a:r>
            <a:endParaRPr lang="ja-JP" altLang="en-US" sz="1400" dirty="0">
              <a:latin typeface="Times New Roman" panose="02020603050405020304" pitchFamily="18" charset="0"/>
              <a:ea typeface="MS PGothic"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1948266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4CCED058-3A27-4C48-959B-A6F9E3659ADB}"/>
              </a:ext>
            </a:extLst>
          </p:cNvPr>
          <p:cNvSpPr/>
          <p:nvPr/>
        </p:nvSpPr>
        <p:spPr>
          <a:xfrm>
            <a:off x="287672" y="1923948"/>
            <a:ext cx="8464605" cy="2099657"/>
          </a:xfrm>
          <a:prstGeom prst="rect">
            <a:avLst/>
          </a:prstGeom>
          <a:solidFill>
            <a:srgbClr val="D8FFF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 name="タイトル 1">
            <a:extLst>
              <a:ext uri="{FF2B5EF4-FFF2-40B4-BE49-F238E27FC236}">
                <a16:creationId xmlns:a16="http://schemas.microsoft.com/office/drawing/2014/main" id="{7E0F337D-F092-5948-98E5-D0A72AF03F69}"/>
              </a:ext>
            </a:extLst>
          </p:cNvPr>
          <p:cNvSpPr>
            <a:spLocks noGrp="1"/>
          </p:cNvSpPr>
          <p:nvPr>
            <p:ph type="title"/>
          </p:nvPr>
        </p:nvSpPr>
        <p:spPr>
          <a:xfrm>
            <a:off x="658056" y="107191"/>
            <a:ext cx="7836150" cy="919972"/>
          </a:xfrm>
        </p:spPr>
        <p:txBody>
          <a:bodyPr/>
          <a:lstStyle/>
          <a:p>
            <a:r>
              <a:rPr lang="en" altLang="ja-JP" b="1" dirty="0">
                <a:latin typeface="Times New Roman" panose="02020603050405020304" pitchFamily="18" charset="0"/>
                <a:cs typeface="Times New Roman" panose="02020603050405020304" pitchFamily="18" charset="0"/>
              </a:rPr>
              <a:t>What we to find out with a sample of the asteroid </a:t>
            </a:r>
            <a:r>
              <a:rPr lang="en" altLang="ja-JP" b="1" dirty="0" err="1">
                <a:latin typeface="Times New Roman" panose="02020603050405020304" pitchFamily="18" charset="0"/>
                <a:cs typeface="Times New Roman" panose="02020603050405020304" pitchFamily="18" charset="0"/>
              </a:rPr>
              <a:t>Ryugu</a:t>
            </a:r>
            <a:endParaRPr lang="ja-JP" altLang="en-US" sz="2400" b="1">
              <a:latin typeface="Times New Roman" panose="02020603050405020304" pitchFamily="18" charset="0"/>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7273220B-A4FA-8842-8678-E6BF5FDFD55D}"/>
              </a:ext>
            </a:extLst>
          </p:cNvPr>
          <p:cNvSpPr>
            <a:spLocks noGrp="1"/>
          </p:cNvSpPr>
          <p:nvPr>
            <p:ph type="sldNum" sz="quarter" idx="12"/>
          </p:nvPr>
        </p:nvSpPr>
        <p:spPr/>
        <p:txBody>
          <a:bodyPr/>
          <a:lstStyle/>
          <a:p>
            <a:fld id="{4A7DA959-B80D-024B-B2BC-0EAAD2490278}" type="slidenum">
              <a:rPr kumimoji="1" lang="ja-JP" altLang="en-US" smtClean="0"/>
              <a:t>2</a:t>
            </a:fld>
            <a:endParaRPr kumimoji="1" lang="ja-JP" altLang="en-US"/>
          </a:p>
        </p:txBody>
      </p:sp>
      <p:sp>
        <p:nvSpPr>
          <p:cNvPr id="19" name="図形">
            <a:extLst>
              <a:ext uri="{FF2B5EF4-FFF2-40B4-BE49-F238E27FC236}">
                <a16:creationId xmlns:a16="http://schemas.microsoft.com/office/drawing/2014/main" id="{E890782B-09DA-D347-BA38-0565CA58B073}"/>
              </a:ext>
            </a:extLst>
          </p:cNvPr>
          <p:cNvSpPr/>
          <p:nvPr/>
        </p:nvSpPr>
        <p:spPr>
          <a:xfrm rot="84454">
            <a:off x="5595425" y="3124007"/>
            <a:ext cx="449034" cy="29171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8"/>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a:gsLst>
              <a:gs pos="0">
                <a:srgbClr val="2E50B2">
                  <a:alpha val="84000"/>
                </a:srgbClr>
              </a:gs>
              <a:gs pos="74258">
                <a:srgbClr val="B8B2FE">
                  <a:alpha val="84000"/>
                </a:srgbClr>
              </a:gs>
              <a:gs pos="89035">
                <a:srgbClr val="C8ABC7">
                  <a:alpha val="84000"/>
                </a:srgbClr>
              </a:gs>
              <a:gs pos="100000">
                <a:srgbClr val="D7A590">
                  <a:alpha val="84000"/>
                </a:srgbClr>
              </a:gs>
            </a:gsLst>
            <a:path>
              <a:fillToRect l="52431" t="52992" r="47568" b="47007"/>
            </a:path>
          </a:gradFill>
          <a:ln w="12700">
            <a:solidFill>
              <a:srgbClr val="000000">
                <a:alpha val="84000"/>
              </a:srgbClr>
            </a:solidFill>
            <a:miter lim="400000"/>
          </a:ln>
          <a:effectLst>
            <a:outerShdw blurRad="38100" dist="12700" dir="2700000" rotWithShape="0">
              <a:srgbClr val="000000">
                <a:alpha val="50000"/>
              </a:srgbClr>
            </a:outerShdw>
          </a:effectLst>
        </p:spPr>
        <p:txBody>
          <a:bodyPr lIns="20092" tIns="20092" rIns="20092" bIns="20092" anchor="ctr"/>
          <a:lstStyle/>
          <a:p>
            <a:pPr>
              <a:lnSpc>
                <a:spcPct val="30000"/>
              </a:lnSpc>
              <a:defRPr sz="3900">
                <a:solidFill>
                  <a:srgbClr val="FFFFFF"/>
                </a:solidFill>
                <a:effectLst>
                  <a:outerShdw blurRad="38100" dist="12700" dir="2700000" rotWithShape="0">
                    <a:srgbClr val="000000">
                      <a:alpha val="50000"/>
                    </a:srgbClr>
                  </a:outerShdw>
                </a:effectLst>
                <a:latin typeface="小塚ゴシック Pro L"/>
                <a:ea typeface="小塚ゴシック Pro L"/>
                <a:cs typeface="小塚ゴシック Pro L"/>
                <a:sym typeface="小塚ゴシック Pro L"/>
              </a:defRPr>
            </a:pPr>
            <a:endParaRPr sz="2056"/>
          </a:p>
        </p:txBody>
      </p:sp>
      <p:sp>
        <p:nvSpPr>
          <p:cNvPr id="50" name="楕円">
            <a:extLst>
              <a:ext uri="{FF2B5EF4-FFF2-40B4-BE49-F238E27FC236}">
                <a16:creationId xmlns:a16="http://schemas.microsoft.com/office/drawing/2014/main" id="{91F67E6D-A794-444D-AF40-146CB5804AB4}"/>
              </a:ext>
            </a:extLst>
          </p:cNvPr>
          <p:cNvSpPr/>
          <p:nvPr/>
        </p:nvSpPr>
        <p:spPr>
          <a:xfrm>
            <a:off x="3798852" y="3017594"/>
            <a:ext cx="651475" cy="339899"/>
          </a:xfrm>
          <a:prstGeom prst="ellipse">
            <a:avLst/>
          </a:prstGeom>
          <a:ln w="12700">
            <a:solidFill>
              <a:schemeClr val="tx1"/>
            </a:solidFill>
            <a:custDash>
              <a:ds d="600000" sp="600000"/>
            </a:custDash>
            <a:miter lim="400000"/>
          </a:ln>
          <a:effectLst>
            <a:outerShdw blurRad="38100" dist="25400" dir="5400000" rotWithShape="0">
              <a:srgbClr val="000000">
                <a:alpha val="50000"/>
              </a:srgbClr>
            </a:outerShdw>
          </a:effectLst>
        </p:spPr>
        <p:txBody>
          <a:bodyPr lIns="26789" tIns="26789" rIns="26789" bIns="26789" anchor="ctr"/>
          <a:lstStyle/>
          <a:p>
            <a:pPr>
              <a:defRPr sz="2400">
                <a:solidFill>
                  <a:srgbClr val="FFFFFF"/>
                </a:solidFill>
              </a:defRPr>
            </a:pPr>
            <a:endParaRPr sz="1266"/>
          </a:p>
        </p:txBody>
      </p:sp>
      <p:sp>
        <p:nvSpPr>
          <p:cNvPr id="51" name="楕円">
            <a:extLst>
              <a:ext uri="{FF2B5EF4-FFF2-40B4-BE49-F238E27FC236}">
                <a16:creationId xmlns:a16="http://schemas.microsoft.com/office/drawing/2014/main" id="{24CEEF01-C097-0445-B960-D03B90015FC3}"/>
              </a:ext>
            </a:extLst>
          </p:cNvPr>
          <p:cNvSpPr/>
          <p:nvPr/>
        </p:nvSpPr>
        <p:spPr>
          <a:xfrm>
            <a:off x="3461952" y="2863026"/>
            <a:ext cx="1379705" cy="556260"/>
          </a:xfrm>
          <a:prstGeom prst="ellipse">
            <a:avLst/>
          </a:prstGeom>
          <a:ln w="12700">
            <a:solidFill>
              <a:schemeClr val="tx1"/>
            </a:solidFill>
            <a:custDash>
              <a:ds d="600000" sp="600000"/>
            </a:custDash>
            <a:miter lim="400000"/>
          </a:ln>
          <a:effectLst>
            <a:outerShdw blurRad="38100" dist="25400" dir="5400000" rotWithShape="0">
              <a:srgbClr val="000000">
                <a:alpha val="50000"/>
              </a:srgbClr>
            </a:outerShdw>
          </a:effectLst>
        </p:spPr>
        <p:txBody>
          <a:bodyPr lIns="26789" tIns="26789" rIns="26789" bIns="26789" anchor="ctr"/>
          <a:lstStyle/>
          <a:p>
            <a:pPr>
              <a:defRPr sz="2400">
                <a:solidFill>
                  <a:srgbClr val="FFFFFF"/>
                </a:solidFill>
              </a:defRPr>
            </a:pPr>
            <a:endParaRPr sz="1266"/>
          </a:p>
        </p:txBody>
      </p:sp>
      <p:sp>
        <p:nvSpPr>
          <p:cNvPr id="53" name="円形">
            <a:extLst>
              <a:ext uri="{FF2B5EF4-FFF2-40B4-BE49-F238E27FC236}">
                <a16:creationId xmlns:a16="http://schemas.microsoft.com/office/drawing/2014/main" id="{907580C4-6A84-2940-A58C-ED0B73CB346B}"/>
              </a:ext>
            </a:extLst>
          </p:cNvPr>
          <p:cNvSpPr/>
          <p:nvPr/>
        </p:nvSpPr>
        <p:spPr>
          <a:xfrm>
            <a:off x="4340770" y="3040047"/>
            <a:ext cx="85620" cy="85620"/>
          </a:xfrm>
          <a:prstGeom prst="ellipse">
            <a:avLst/>
          </a:prstGeom>
          <a:gradFill>
            <a:gsLst>
              <a:gs pos="50259">
                <a:srgbClr val="A4BFFF"/>
              </a:gs>
              <a:gs pos="97409">
                <a:srgbClr val="4167C5"/>
              </a:gs>
            </a:gsLst>
            <a:path>
              <a:fillToRect l="31944" t="36111" r="68055" b="63888"/>
            </a:path>
          </a:gradFill>
          <a:ln w="12700">
            <a:solidFill>
              <a:schemeClr val="tx1"/>
            </a:solidFill>
            <a:miter lim="400000"/>
          </a:ln>
          <a:effectLst>
            <a:outerShdw blurRad="76200" dir="18900000" rotWithShape="0">
              <a:srgbClr val="000000">
                <a:alpha val="80000"/>
              </a:srgbClr>
            </a:outerShdw>
          </a:effectLst>
        </p:spPr>
        <p:txBody>
          <a:bodyPr lIns="26789" tIns="26789" rIns="26789" bIns="26789" anchor="ctr"/>
          <a:lstStyle/>
          <a:p>
            <a:pPr defTabSz="421893">
              <a:defRPr sz="2400">
                <a:solidFill>
                  <a:srgbClr val="FFFFFF"/>
                </a:solidFill>
                <a:effectLst>
                  <a:outerShdw blurRad="25400" dist="23998" dir="2700000" rotWithShape="0">
                    <a:srgbClr val="000000">
                      <a:alpha val="31034"/>
                    </a:srgbClr>
                  </a:outerShdw>
                </a:effectLst>
                <a:latin typeface="Gill Sans"/>
                <a:ea typeface="Gill Sans"/>
                <a:cs typeface="Gill Sans"/>
                <a:sym typeface="Gill Sans"/>
              </a:defRPr>
            </a:pPr>
            <a:endParaRPr sz="1266"/>
          </a:p>
        </p:txBody>
      </p:sp>
      <p:sp>
        <p:nvSpPr>
          <p:cNvPr id="54" name="円形">
            <a:extLst>
              <a:ext uri="{FF2B5EF4-FFF2-40B4-BE49-F238E27FC236}">
                <a16:creationId xmlns:a16="http://schemas.microsoft.com/office/drawing/2014/main" id="{6A21C1B8-72EB-0341-8E48-A8CECA6F84D2}"/>
              </a:ext>
            </a:extLst>
          </p:cNvPr>
          <p:cNvSpPr/>
          <p:nvPr/>
        </p:nvSpPr>
        <p:spPr>
          <a:xfrm>
            <a:off x="3856050" y="3373989"/>
            <a:ext cx="60349" cy="60349"/>
          </a:xfrm>
          <a:prstGeom prst="ellipse">
            <a:avLst/>
          </a:prstGeom>
          <a:gradFill>
            <a:gsLst>
              <a:gs pos="50259">
                <a:srgbClr val="FFC877"/>
              </a:gs>
              <a:gs pos="97409">
                <a:srgbClr val="FE8E19"/>
              </a:gs>
            </a:gsLst>
            <a:path>
              <a:fillToRect l="31944" t="36111" r="68055" b="63888"/>
            </a:path>
          </a:gradFill>
          <a:ln w="12700">
            <a:miter lim="400000"/>
          </a:ln>
          <a:effectLst>
            <a:outerShdw blurRad="76200" dir="18900000" rotWithShape="0">
              <a:srgbClr val="000000">
                <a:alpha val="80000"/>
              </a:srgbClr>
            </a:outerShdw>
          </a:effectLst>
        </p:spPr>
        <p:txBody>
          <a:bodyPr lIns="26789" tIns="26789" rIns="26789" bIns="26789" anchor="ctr"/>
          <a:lstStyle/>
          <a:p>
            <a:pPr defTabSz="421893">
              <a:defRPr sz="2400">
                <a:solidFill>
                  <a:srgbClr val="FFFFFF"/>
                </a:solidFill>
                <a:effectLst>
                  <a:outerShdw blurRad="25400" dist="23998" dir="2700000" rotWithShape="0">
                    <a:srgbClr val="000000">
                      <a:alpha val="31034"/>
                    </a:srgbClr>
                  </a:outerShdw>
                </a:effectLst>
                <a:latin typeface="Gill Sans"/>
                <a:ea typeface="Gill Sans"/>
                <a:cs typeface="Gill Sans"/>
                <a:sym typeface="Gill Sans"/>
              </a:defRPr>
            </a:pPr>
            <a:endParaRPr sz="1266"/>
          </a:p>
        </p:txBody>
      </p:sp>
      <p:sp>
        <p:nvSpPr>
          <p:cNvPr id="56" name="円形">
            <a:extLst>
              <a:ext uri="{FF2B5EF4-FFF2-40B4-BE49-F238E27FC236}">
                <a16:creationId xmlns:a16="http://schemas.microsoft.com/office/drawing/2014/main" id="{243C9199-797E-984A-A61C-1F0F9D06A567}"/>
              </a:ext>
            </a:extLst>
          </p:cNvPr>
          <p:cNvSpPr/>
          <p:nvPr/>
        </p:nvSpPr>
        <p:spPr>
          <a:xfrm>
            <a:off x="4076864" y="3110788"/>
            <a:ext cx="151575" cy="151575"/>
          </a:xfrm>
          <a:prstGeom prst="ellipse">
            <a:avLst/>
          </a:prstGeom>
          <a:solidFill>
            <a:srgbClr val="FF0000"/>
          </a:solidFill>
          <a:ln w="12700">
            <a:miter lim="400000"/>
          </a:ln>
          <a:effectLst>
            <a:outerShdw blurRad="76200" dir="18900000" rotWithShape="0">
              <a:srgbClr val="000000">
                <a:alpha val="80000"/>
              </a:srgbClr>
            </a:outerShdw>
          </a:effectLst>
        </p:spPr>
        <p:txBody>
          <a:bodyPr lIns="26789" tIns="26789" rIns="26789" bIns="26789" anchor="ctr"/>
          <a:lstStyle/>
          <a:p>
            <a:pPr defTabSz="421893">
              <a:defRPr sz="2400">
                <a:solidFill>
                  <a:srgbClr val="FFFFFF"/>
                </a:solidFill>
                <a:effectLst>
                  <a:outerShdw blurRad="25400" dist="23998" dir="2700000" rotWithShape="0">
                    <a:srgbClr val="000000">
                      <a:alpha val="31034"/>
                    </a:srgbClr>
                  </a:outerShdw>
                </a:effectLst>
                <a:latin typeface="Gill Sans"/>
                <a:ea typeface="Gill Sans"/>
                <a:cs typeface="Gill Sans"/>
                <a:sym typeface="Gill Sans"/>
              </a:defRPr>
            </a:pPr>
            <a:endParaRPr sz="1266"/>
          </a:p>
        </p:txBody>
      </p:sp>
      <p:grpSp>
        <p:nvGrpSpPr>
          <p:cNvPr id="80" name="グループ">
            <a:extLst>
              <a:ext uri="{FF2B5EF4-FFF2-40B4-BE49-F238E27FC236}">
                <a16:creationId xmlns:a16="http://schemas.microsoft.com/office/drawing/2014/main" id="{6C7CB78A-EE11-C041-B4A5-F678A29865E1}"/>
              </a:ext>
            </a:extLst>
          </p:cNvPr>
          <p:cNvGrpSpPr/>
          <p:nvPr/>
        </p:nvGrpSpPr>
        <p:grpSpPr>
          <a:xfrm>
            <a:off x="4787195" y="2790456"/>
            <a:ext cx="138316" cy="129133"/>
            <a:chOff x="0" y="0"/>
            <a:chExt cx="431358" cy="402719"/>
          </a:xfrm>
        </p:grpSpPr>
        <p:sp>
          <p:nvSpPr>
            <p:cNvPr id="81" name="図形">
              <a:extLst>
                <a:ext uri="{FF2B5EF4-FFF2-40B4-BE49-F238E27FC236}">
                  <a16:creationId xmlns:a16="http://schemas.microsoft.com/office/drawing/2014/main" id="{E083FA06-BF2C-7442-8A3B-A945C838ED04}"/>
                </a:ext>
              </a:extLst>
            </p:cNvPr>
            <p:cNvSpPr/>
            <p:nvPr/>
          </p:nvSpPr>
          <p:spPr>
            <a:xfrm rot="8855400">
              <a:off x="341915" y="211908"/>
              <a:ext cx="75863" cy="4649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8"/>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2" name="図形">
              <a:extLst>
                <a:ext uri="{FF2B5EF4-FFF2-40B4-BE49-F238E27FC236}">
                  <a16:creationId xmlns:a16="http://schemas.microsoft.com/office/drawing/2014/main" id="{54CD0801-97AB-B442-A26B-DD76B00556A1}"/>
                </a:ext>
              </a:extLst>
            </p:cNvPr>
            <p:cNvSpPr/>
            <p:nvPr/>
          </p:nvSpPr>
          <p:spPr>
            <a:xfrm rot="84454">
              <a:off x="204323" y="68387"/>
              <a:ext cx="117465" cy="102782"/>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3" name="図形">
              <a:extLst>
                <a:ext uri="{FF2B5EF4-FFF2-40B4-BE49-F238E27FC236}">
                  <a16:creationId xmlns:a16="http://schemas.microsoft.com/office/drawing/2014/main" id="{B457A280-94D6-2B4E-9EC4-E570F45D2425}"/>
                </a:ext>
              </a:extLst>
            </p:cNvPr>
            <p:cNvSpPr/>
            <p:nvPr/>
          </p:nvSpPr>
          <p:spPr>
            <a:xfrm rot="84454">
              <a:off x="62777" y="95328"/>
              <a:ext cx="78310" cy="102782"/>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100000">
                  <a:srgbClr val="8A6A5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4" name="図形">
              <a:extLst>
                <a:ext uri="{FF2B5EF4-FFF2-40B4-BE49-F238E27FC236}">
                  <a16:creationId xmlns:a16="http://schemas.microsoft.com/office/drawing/2014/main" id="{7AC560DA-9FF4-E34E-8E4B-0A3F3D6887C4}"/>
                </a:ext>
              </a:extLst>
            </p:cNvPr>
            <p:cNvSpPr/>
            <p:nvPr/>
          </p:nvSpPr>
          <p:spPr>
            <a:xfrm rot="21180000">
              <a:off x="241928" y="208168"/>
              <a:ext cx="117465" cy="102783"/>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2072">
                  <a:srgbClr val="FFBBAC">
                    <a:alpha val="84000"/>
                  </a:srgbClr>
                </a:gs>
                <a:gs pos="28497">
                  <a:srgbClr val="C49384">
                    <a:alpha val="84000"/>
                  </a:srgbClr>
                </a:gs>
                <a:gs pos="100000">
                  <a:srgbClr val="8A6A5C">
                    <a:alpha val="84000"/>
                  </a:srgbClr>
                </a:gs>
              </a:gsLst>
              <a:path path="shape">
                <a:fillToRect l="60525" t="39582" r="39474" b="60417"/>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5" name="図形">
              <a:extLst>
                <a:ext uri="{FF2B5EF4-FFF2-40B4-BE49-F238E27FC236}">
                  <a16:creationId xmlns:a16="http://schemas.microsoft.com/office/drawing/2014/main" id="{64167B63-A6AF-D54A-B702-50C92D2D5701}"/>
                </a:ext>
              </a:extLst>
            </p:cNvPr>
            <p:cNvSpPr/>
            <p:nvPr/>
          </p:nvSpPr>
          <p:spPr>
            <a:xfrm rot="20340000">
              <a:off x="271457" y="112107"/>
              <a:ext cx="117465" cy="66074"/>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6" name="図形">
              <a:extLst>
                <a:ext uri="{FF2B5EF4-FFF2-40B4-BE49-F238E27FC236}">
                  <a16:creationId xmlns:a16="http://schemas.microsoft.com/office/drawing/2014/main" id="{9B058519-2888-D043-B8D6-298161F4217E}"/>
                </a:ext>
              </a:extLst>
            </p:cNvPr>
            <p:cNvSpPr/>
            <p:nvPr/>
          </p:nvSpPr>
          <p:spPr>
            <a:xfrm rot="19260000">
              <a:off x="309499" y="136286"/>
              <a:ext cx="107677" cy="8320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7" name="図形">
              <a:extLst>
                <a:ext uri="{FF2B5EF4-FFF2-40B4-BE49-F238E27FC236}">
                  <a16:creationId xmlns:a16="http://schemas.microsoft.com/office/drawing/2014/main" id="{2CCE9BF8-C012-764F-9726-6B46E48AE338}"/>
                </a:ext>
              </a:extLst>
            </p:cNvPr>
            <p:cNvSpPr/>
            <p:nvPr/>
          </p:nvSpPr>
          <p:spPr>
            <a:xfrm rot="2244454">
              <a:off x="197699" y="138288"/>
              <a:ext cx="88099" cy="66074"/>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8" name="図形">
              <a:extLst>
                <a:ext uri="{FF2B5EF4-FFF2-40B4-BE49-F238E27FC236}">
                  <a16:creationId xmlns:a16="http://schemas.microsoft.com/office/drawing/2014/main" id="{36C78882-503A-CD49-897B-CCD31D32EEDB}"/>
                </a:ext>
              </a:extLst>
            </p:cNvPr>
            <p:cNvSpPr/>
            <p:nvPr/>
          </p:nvSpPr>
          <p:spPr>
            <a:xfrm rot="744454">
              <a:off x="114840" y="129098"/>
              <a:ext cx="105229" cy="6607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9" name="図形">
              <a:extLst>
                <a:ext uri="{FF2B5EF4-FFF2-40B4-BE49-F238E27FC236}">
                  <a16:creationId xmlns:a16="http://schemas.microsoft.com/office/drawing/2014/main" id="{036C859D-9DA7-1548-88BF-86443BE53640}"/>
                </a:ext>
              </a:extLst>
            </p:cNvPr>
            <p:cNvSpPr/>
            <p:nvPr/>
          </p:nvSpPr>
          <p:spPr>
            <a:xfrm rot="2244454">
              <a:off x="147999" y="255674"/>
              <a:ext cx="144384" cy="11501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0" name="図形">
              <a:extLst>
                <a:ext uri="{FF2B5EF4-FFF2-40B4-BE49-F238E27FC236}">
                  <a16:creationId xmlns:a16="http://schemas.microsoft.com/office/drawing/2014/main" id="{53035CDB-D65C-7043-9E23-CC3D8538AF17}"/>
                </a:ext>
              </a:extLst>
            </p:cNvPr>
            <p:cNvSpPr/>
            <p:nvPr/>
          </p:nvSpPr>
          <p:spPr>
            <a:xfrm rot="84454">
              <a:off x="48701" y="149084"/>
              <a:ext cx="95441" cy="61181"/>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1" name="図形">
              <a:extLst>
                <a:ext uri="{FF2B5EF4-FFF2-40B4-BE49-F238E27FC236}">
                  <a16:creationId xmlns:a16="http://schemas.microsoft.com/office/drawing/2014/main" id="{8BA9A2C3-3A4C-0641-90B9-0437343DB62A}"/>
                </a:ext>
              </a:extLst>
            </p:cNvPr>
            <p:cNvSpPr/>
            <p:nvPr/>
          </p:nvSpPr>
          <p:spPr>
            <a:xfrm rot="3324454">
              <a:off x="102702" y="70404"/>
              <a:ext cx="144384" cy="95441"/>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2" name="図形">
              <a:extLst>
                <a:ext uri="{FF2B5EF4-FFF2-40B4-BE49-F238E27FC236}">
                  <a16:creationId xmlns:a16="http://schemas.microsoft.com/office/drawing/2014/main" id="{2BCD4665-3797-2C4D-A283-4E5759C86323}"/>
                </a:ext>
              </a:extLst>
            </p:cNvPr>
            <p:cNvSpPr/>
            <p:nvPr/>
          </p:nvSpPr>
          <p:spPr>
            <a:xfrm rot="20507373">
              <a:off x="109345" y="54838"/>
              <a:ext cx="105230" cy="66074"/>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3" name="図形">
              <a:extLst>
                <a:ext uri="{FF2B5EF4-FFF2-40B4-BE49-F238E27FC236}">
                  <a16:creationId xmlns:a16="http://schemas.microsoft.com/office/drawing/2014/main" id="{A38F23B8-243C-7D4F-9ED3-D9C7BED145C2}"/>
                </a:ext>
              </a:extLst>
            </p:cNvPr>
            <p:cNvSpPr/>
            <p:nvPr/>
          </p:nvSpPr>
          <p:spPr>
            <a:xfrm rot="1224454">
              <a:off x="191218" y="217461"/>
              <a:ext cx="73416" cy="4649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4" name="図形">
              <a:extLst>
                <a:ext uri="{FF2B5EF4-FFF2-40B4-BE49-F238E27FC236}">
                  <a16:creationId xmlns:a16="http://schemas.microsoft.com/office/drawing/2014/main" id="{1274324C-3B72-8942-BFF3-656D53D845AC}"/>
                </a:ext>
              </a:extLst>
            </p:cNvPr>
            <p:cNvSpPr/>
            <p:nvPr/>
          </p:nvSpPr>
          <p:spPr>
            <a:xfrm rot="10963577">
              <a:off x="109963" y="243913"/>
              <a:ext cx="107676" cy="8320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5" name="図形">
              <a:extLst>
                <a:ext uri="{FF2B5EF4-FFF2-40B4-BE49-F238E27FC236}">
                  <a16:creationId xmlns:a16="http://schemas.microsoft.com/office/drawing/2014/main" id="{B84C8629-4806-BB41-AF8F-E0C69DE13046}"/>
                </a:ext>
              </a:extLst>
            </p:cNvPr>
            <p:cNvSpPr/>
            <p:nvPr/>
          </p:nvSpPr>
          <p:spPr>
            <a:xfrm rot="2692443">
              <a:off x="9840" y="176714"/>
              <a:ext cx="151726" cy="90546"/>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6" name="図形">
              <a:extLst>
                <a:ext uri="{FF2B5EF4-FFF2-40B4-BE49-F238E27FC236}">
                  <a16:creationId xmlns:a16="http://schemas.microsoft.com/office/drawing/2014/main" id="{E400CA20-77B2-3849-B9CA-A926A6702DD1}"/>
                </a:ext>
              </a:extLst>
            </p:cNvPr>
            <p:cNvSpPr/>
            <p:nvPr/>
          </p:nvSpPr>
          <p:spPr>
            <a:xfrm rot="84454">
              <a:off x="115770" y="184096"/>
              <a:ext cx="70969" cy="6118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7" name="図形">
              <a:extLst>
                <a:ext uri="{FF2B5EF4-FFF2-40B4-BE49-F238E27FC236}">
                  <a16:creationId xmlns:a16="http://schemas.microsoft.com/office/drawing/2014/main" id="{D727024A-851A-3542-87E0-D7D8F06391E4}"/>
                </a:ext>
              </a:extLst>
            </p:cNvPr>
            <p:cNvSpPr/>
            <p:nvPr/>
          </p:nvSpPr>
          <p:spPr>
            <a:xfrm rot="1224454">
              <a:off x="169075" y="148160"/>
              <a:ext cx="66074" cy="10033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8" name="図形">
              <a:extLst>
                <a:ext uri="{FF2B5EF4-FFF2-40B4-BE49-F238E27FC236}">
                  <a16:creationId xmlns:a16="http://schemas.microsoft.com/office/drawing/2014/main" id="{47146975-9DE3-B147-A9EA-2BABE5CC3576}"/>
                </a:ext>
              </a:extLst>
            </p:cNvPr>
            <p:cNvSpPr/>
            <p:nvPr/>
          </p:nvSpPr>
          <p:spPr>
            <a:xfrm rot="11078448">
              <a:off x="163762" y="3455"/>
              <a:ext cx="88099" cy="6607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9" name="図形">
              <a:extLst>
                <a:ext uri="{FF2B5EF4-FFF2-40B4-BE49-F238E27FC236}">
                  <a16:creationId xmlns:a16="http://schemas.microsoft.com/office/drawing/2014/main" id="{DD2B7186-8C01-6D4F-8888-ECCB5C70CB58}"/>
                </a:ext>
              </a:extLst>
            </p:cNvPr>
            <p:cNvSpPr/>
            <p:nvPr/>
          </p:nvSpPr>
          <p:spPr>
            <a:xfrm rot="15153168">
              <a:off x="195939" y="33951"/>
              <a:ext cx="105229" cy="115018"/>
            </a:xfrm>
            <a:custGeom>
              <a:avLst/>
              <a:gdLst/>
              <a:ahLst/>
              <a:cxnLst>
                <a:cxn ang="0">
                  <a:pos x="wd2" y="hd2"/>
                </a:cxn>
                <a:cxn ang="5400000">
                  <a:pos x="wd2" y="hd2"/>
                </a:cxn>
                <a:cxn ang="10800000">
                  <a:pos x="wd2" y="hd2"/>
                </a:cxn>
                <a:cxn ang="16200000">
                  <a:pos x="wd2" y="hd2"/>
                </a:cxn>
              </a:cxnLst>
              <a:rect l="0" t="0" r="r" b="b"/>
              <a:pathLst>
                <a:path w="21507" h="21346" extrusionOk="0">
                  <a:moveTo>
                    <a:pt x="20009" y="15696"/>
                  </a:moveTo>
                  <a:cubicBezTo>
                    <a:pt x="20208" y="14846"/>
                    <a:pt x="21218" y="12880"/>
                    <a:pt x="21368" y="12025"/>
                  </a:cubicBezTo>
                  <a:cubicBezTo>
                    <a:pt x="21513" y="11191"/>
                    <a:pt x="21590" y="8784"/>
                    <a:pt x="21368" y="8021"/>
                  </a:cubicBezTo>
                  <a:cubicBezTo>
                    <a:pt x="21177" y="7370"/>
                    <a:pt x="20004" y="6086"/>
                    <a:pt x="19638" y="5519"/>
                  </a:cubicBezTo>
                  <a:cubicBezTo>
                    <a:pt x="19271" y="4949"/>
                    <a:pt x="18457" y="3320"/>
                    <a:pt x="18033" y="2850"/>
                  </a:cubicBezTo>
                  <a:cubicBezTo>
                    <a:pt x="17637" y="2410"/>
                    <a:pt x="16425" y="1532"/>
                    <a:pt x="15933" y="1348"/>
                  </a:cubicBezTo>
                  <a:cubicBezTo>
                    <a:pt x="15447" y="1166"/>
                    <a:pt x="14084" y="1333"/>
                    <a:pt x="13587" y="1181"/>
                  </a:cubicBezTo>
                  <a:cubicBezTo>
                    <a:pt x="13106" y="1035"/>
                    <a:pt x="11965" y="91"/>
                    <a:pt x="11487" y="13"/>
                  </a:cubicBezTo>
                  <a:cubicBezTo>
                    <a:pt x="10803" y="-97"/>
                    <a:pt x="8976" y="495"/>
                    <a:pt x="8276" y="681"/>
                  </a:cubicBezTo>
                  <a:cubicBezTo>
                    <a:pt x="7591" y="863"/>
                    <a:pt x="5812" y="1297"/>
                    <a:pt x="5188" y="1682"/>
                  </a:cubicBezTo>
                  <a:cubicBezTo>
                    <a:pt x="4562" y="2068"/>
                    <a:pt x="3108" y="3549"/>
                    <a:pt x="2594" y="4184"/>
                  </a:cubicBezTo>
                  <a:cubicBezTo>
                    <a:pt x="2044" y="4865"/>
                    <a:pt x="685" y="6803"/>
                    <a:pt x="371" y="7688"/>
                  </a:cubicBezTo>
                  <a:cubicBezTo>
                    <a:pt x="187" y="8208"/>
                    <a:pt x="12" y="9767"/>
                    <a:pt x="1" y="10357"/>
                  </a:cubicBezTo>
                  <a:cubicBezTo>
                    <a:pt x="-10" y="10905"/>
                    <a:pt x="113" y="12347"/>
                    <a:pt x="248" y="12859"/>
                  </a:cubicBezTo>
                  <a:cubicBezTo>
                    <a:pt x="435" y="13574"/>
                    <a:pt x="1285" y="15222"/>
                    <a:pt x="1606" y="15862"/>
                  </a:cubicBezTo>
                  <a:cubicBezTo>
                    <a:pt x="1911" y="16469"/>
                    <a:pt x="2728" y="17987"/>
                    <a:pt x="3088" y="18532"/>
                  </a:cubicBezTo>
                  <a:cubicBezTo>
                    <a:pt x="3510" y="19168"/>
                    <a:pt x="4640" y="20907"/>
                    <a:pt x="5188" y="21201"/>
                  </a:cubicBezTo>
                  <a:cubicBezTo>
                    <a:pt x="5752" y="21503"/>
                    <a:pt x="7502" y="21246"/>
                    <a:pt x="8152" y="21201"/>
                  </a:cubicBezTo>
                  <a:cubicBezTo>
                    <a:pt x="8942" y="21146"/>
                    <a:pt x="10946" y="20697"/>
                    <a:pt x="11734" y="20701"/>
                  </a:cubicBezTo>
                  <a:cubicBezTo>
                    <a:pt x="12223" y="20703"/>
                    <a:pt x="13466" y="20998"/>
                    <a:pt x="13957" y="21034"/>
                  </a:cubicBezTo>
                  <a:cubicBezTo>
                    <a:pt x="14634" y="21085"/>
                    <a:pt x="16410" y="21262"/>
                    <a:pt x="17045" y="21034"/>
                  </a:cubicBezTo>
                  <a:cubicBezTo>
                    <a:pt x="17659" y="20814"/>
                    <a:pt x="19304" y="19691"/>
                    <a:pt x="19638" y="19032"/>
                  </a:cubicBezTo>
                  <a:cubicBezTo>
                    <a:pt x="19918" y="18481"/>
                    <a:pt x="19845" y="16395"/>
                    <a:pt x="20009"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00" name="図形">
              <a:extLst>
                <a:ext uri="{FF2B5EF4-FFF2-40B4-BE49-F238E27FC236}">
                  <a16:creationId xmlns:a16="http://schemas.microsoft.com/office/drawing/2014/main" id="{4F3F146F-16A8-1D45-9C27-02A7C5003C02}"/>
                </a:ext>
              </a:extLst>
            </p:cNvPr>
            <p:cNvSpPr/>
            <p:nvPr/>
          </p:nvSpPr>
          <p:spPr>
            <a:xfrm rot="21074403">
              <a:off x="208552" y="183731"/>
              <a:ext cx="73416" cy="4649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01" name="図形">
              <a:extLst>
                <a:ext uri="{FF2B5EF4-FFF2-40B4-BE49-F238E27FC236}">
                  <a16:creationId xmlns:a16="http://schemas.microsoft.com/office/drawing/2014/main" id="{C71AA216-4FD7-C144-9794-AD801F54AAAB}"/>
                </a:ext>
              </a:extLst>
            </p:cNvPr>
            <p:cNvSpPr/>
            <p:nvPr/>
          </p:nvSpPr>
          <p:spPr>
            <a:xfrm rot="1224454">
              <a:off x="82086" y="124233"/>
              <a:ext cx="73416" cy="4649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02" name="図形">
              <a:extLst>
                <a:ext uri="{FF2B5EF4-FFF2-40B4-BE49-F238E27FC236}">
                  <a16:creationId xmlns:a16="http://schemas.microsoft.com/office/drawing/2014/main" id="{F7CC81CF-EF30-664C-AEDB-D964DD4BECF4}"/>
                </a:ext>
              </a:extLst>
            </p:cNvPr>
            <p:cNvSpPr/>
            <p:nvPr/>
          </p:nvSpPr>
          <p:spPr>
            <a:xfrm rot="84454">
              <a:off x="265217" y="158622"/>
              <a:ext cx="70969" cy="61181"/>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grpSp>
      <p:grpSp>
        <p:nvGrpSpPr>
          <p:cNvPr id="132" name="グループ">
            <a:extLst>
              <a:ext uri="{FF2B5EF4-FFF2-40B4-BE49-F238E27FC236}">
                <a16:creationId xmlns:a16="http://schemas.microsoft.com/office/drawing/2014/main" id="{E6BD79BA-73B7-F845-96A5-44538BED4415}"/>
              </a:ext>
            </a:extLst>
          </p:cNvPr>
          <p:cNvGrpSpPr/>
          <p:nvPr/>
        </p:nvGrpSpPr>
        <p:grpSpPr>
          <a:xfrm>
            <a:off x="6762490" y="3049272"/>
            <a:ext cx="446212" cy="416587"/>
            <a:chOff x="0" y="0"/>
            <a:chExt cx="1391581" cy="1299189"/>
          </a:xfrm>
        </p:grpSpPr>
        <p:sp>
          <p:nvSpPr>
            <p:cNvPr id="133" name="図形">
              <a:extLst>
                <a:ext uri="{FF2B5EF4-FFF2-40B4-BE49-F238E27FC236}">
                  <a16:creationId xmlns:a16="http://schemas.microsoft.com/office/drawing/2014/main" id="{34C7E894-09DF-E948-BED3-DBCE41DDA326}"/>
                </a:ext>
              </a:extLst>
            </p:cNvPr>
            <p:cNvSpPr/>
            <p:nvPr/>
          </p:nvSpPr>
          <p:spPr>
            <a:xfrm rot="8855400">
              <a:off x="1103033" y="683624"/>
              <a:ext cx="244736" cy="15000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8"/>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4" name="図形">
              <a:extLst>
                <a:ext uri="{FF2B5EF4-FFF2-40B4-BE49-F238E27FC236}">
                  <a16:creationId xmlns:a16="http://schemas.microsoft.com/office/drawing/2014/main" id="{B32FD084-7BD3-B04A-A9C1-0DA6AB7B0345}"/>
                </a:ext>
              </a:extLst>
            </p:cNvPr>
            <p:cNvSpPr/>
            <p:nvPr/>
          </p:nvSpPr>
          <p:spPr>
            <a:xfrm rot="84454">
              <a:off x="659157" y="220620"/>
              <a:ext cx="378945" cy="33157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5" name="図形">
              <a:extLst>
                <a:ext uri="{FF2B5EF4-FFF2-40B4-BE49-F238E27FC236}">
                  <a16:creationId xmlns:a16="http://schemas.microsoft.com/office/drawing/2014/main" id="{0F50C365-278E-104B-BCC3-0CCD923ECAD3}"/>
                </a:ext>
              </a:extLst>
            </p:cNvPr>
            <p:cNvSpPr/>
            <p:nvPr/>
          </p:nvSpPr>
          <p:spPr>
            <a:xfrm rot="84454">
              <a:off x="202522" y="307532"/>
              <a:ext cx="252630" cy="33157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100000">
                  <a:srgbClr val="8A6A5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6" name="図形">
              <a:extLst>
                <a:ext uri="{FF2B5EF4-FFF2-40B4-BE49-F238E27FC236}">
                  <a16:creationId xmlns:a16="http://schemas.microsoft.com/office/drawing/2014/main" id="{D1F565DC-47F4-E14E-BB99-51CD005EB7AE}"/>
                </a:ext>
              </a:extLst>
            </p:cNvPr>
            <p:cNvSpPr/>
            <p:nvPr/>
          </p:nvSpPr>
          <p:spPr>
            <a:xfrm rot="21180000">
              <a:off x="780471" y="671562"/>
              <a:ext cx="378946" cy="33157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2072">
                  <a:srgbClr val="FFBBAC">
                    <a:alpha val="84000"/>
                  </a:srgbClr>
                </a:gs>
                <a:gs pos="28497">
                  <a:srgbClr val="C49384">
                    <a:alpha val="84000"/>
                  </a:srgbClr>
                </a:gs>
                <a:gs pos="100000">
                  <a:srgbClr val="8A6A5C">
                    <a:alpha val="84000"/>
                  </a:srgbClr>
                </a:gs>
              </a:gsLst>
              <a:path path="shape">
                <a:fillToRect l="60525" t="39582" r="39474" b="60417"/>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7" name="図形">
              <a:extLst>
                <a:ext uri="{FF2B5EF4-FFF2-40B4-BE49-F238E27FC236}">
                  <a16:creationId xmlns:a16="http://schemas.microsoft.com/office/drawing/2014/main" id="{B8937741-3C57-7842-952B-9290CD88E2A9}"/>
                </a:ext>
              </a:extLst>
            </p:cNvPr>
            <p:cNvSpPr/>
            <p:nvPr/>
          </p:nvSpPr>
          <p:spPr>
            <a:xfrm rot="20340000">
              <a:off x="875733" y="361663"/>
              <a:ext cx="378946" cy="21315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8" name="図形">
              <a:extLst>
                <a:ext uri="{FF2B5EF4-FFF2-40B4-BE49-F238E27FC236}">
                  <a16:creationId xmlns:a16="http://schemas.microsoft.com/office/drawing/2014/main" id="{621C0338-1BCE-9C43-B185-7E08F22E46A5}"/>
                </a:ext>
              </a:extLst>
            </p:cNvPr>
            <p:cNvSpPr/>
            <p:nvPr/>
          </p:nvSpPr>
          <p:spPr>
            <a:xfrm rot="19260000">
              <a:off x="998460" y="439666"/>
              <a:ext cx="347367" cy="26842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9" name="図形">
              <a:extLst>
                <a:ext uri="{FF2B5EF4-FFF2-40B4-BE49-F238E27FC236}">
                  <a16:creationId xmlns:a16="http://schemas.microsoft.com/office/drawing/2014/main" id="{05010DAA-D185-2A43-8126-9D93713583EF}"/>
                </a:ext>
              </a:extLst>
            </p:cNvPr>
            <p:cNvSpPr/>
            <p:nvPr/>
          </p:nvSpPr>
          <p:spPr>
            <a:xfrm rot="2244454">
              <a:off x="637785" y="446123"/>
              <a:ext cx="284210" cy="21315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0" name="図形">
              <a:extLst>
                <a:ext uri="{FF2B5EF4-FFF2-40B4-BE49-F238E27FC236}">
                  <a16:creationId xmlns:a16="http://schemas.microsoft.com/office/drawing/2014/main" id="{00962853-A376-994B-B3A6-2512FE7438B1}"/>
                </a:ext>
              </a:extLst>
            </p:cNvPr>
            <p:cNvSpPr/>
            <p:nvPr/>
          </p:nvSpPr>
          <p:spPr>
            <a:xfrm rot="744454">
              <a:off x="370480" y="416476"/>
              <a:ext cx="339472" cy="21315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1" name="図形">
              <a:extLst>
                <a:ext uri="{FF2B5EF4-FFF2-40B4-BE49-F238E27FC236}">
                  <a16:creationId xmlns:a16="http://schemas.microsoft.com/office/drawing/2014/main" id="{0B39B4C2-31DA-3241-B1CC-DC726D90AE4B}"/>
                </a:ext>
              </a:extLst>
            </p:cNvPr>
            <p:cNvSpPr/>
            <p:nvPr/>
          </p:nvSpPr>
          <p:spPr>
            <a:xfrm rot="2244454">
              <a:off x="477452" y="824817"/>
              <a:ext cx="465788" cy="371051"/>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2" name="図形">
              <a:extLst>
                <a:ext uri="{FF2B5EF4-FFF2-40B4-BE49-F238E27FC236}">
                  <a16:creationId xmlns:a16="http://schemas.microsoft.com/office/drawing/2014/main" id="{030915D9-77FA-D543-A458-113FA23CC2B3}"/>
                </a:ext>
              </a:extLst>
            </p:cNvPr>
            <p:cNvSpPr/>
            <p:nvPr/>
          </p:nvSpPr>
          <p:spPr>
            <a:xfrm rot="84454">
              <a:off x="157113" y="480954"/>
              <a:ext cx="307893" cy="19736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3" name="図形">
              <a:extLst>
                <a:ext uri="{FF2B5EF4-FFF2-40B4-BE49-F238E27FC236}">
                  <a16:creationId xmlns:a16="http://schemas.microsoft.com/office/drawing/2014/main" id="{33B0D6BB-F158-E447-95F5-7A553F38834E}"/>
                </a:ext>
              </a:extLst>
            </p:cNvPr>
            <p:cNvSpPr/>
            <p:nvPr/>
          </p:nvSpPr>
          <p:spPr>
            <a:xfrm rot="3324454">
              <a:off x="331323" y="227128"/>
              <a:ext cx="465787" cy="307893"/>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4" name="図形">
              <a:extLst>
                <a:ext uri="{FF2B5EF4-FFF2-40B4-BE49-F238E27FC236}">
                  <a16:creationId xmlns:a16="http://schemas.microsoft.com/office/drawing/2014/main" id="{DF3E613B-FB3F-FC4D-A613-DFDAC48C7E07}"/>
                </a:ext>
              </a:extLst>
            </p:cNvPr>
            <p:cNvSpPr/>
            <p:nvPr/>
          </p:nvSpPr>
          <p:spPr>
            <a:xfrm rot="20507373">
              <a:off x="352754" y="176910"/>
              <a:ext cx="339473" cy="21315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5" name="図形">
              <a:extLst>
                <a:ext uri="{FF2B5EF4-FFF2-40B4-BE49-F238E27FC236}">
                  <a16:creationId xmlns:a16="http://schemas.microsoft.com/office/drawing/2014/main" id="{D4D2394A-636E-1B4A-A114-9AB23B3231B5}"/>
                </a:ext>
              </a:extLst>
            </p:cNvPr>
            <p:cNvSpPr/>
            <p:nvPr/>
          </p:nvSpPr>
          <p:spPr>
            <a:xfrm rot="1224454">
              <a:off x="616879" y="701540"/>
              <a:ext cx="236841" cy="15000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6" name="図形">
              <a:extLst>
                <a:ext uri="{FF2B5EF4-FFF2-40B4-BE49-F238E27FC236}">
                  <a16:creationId xmlns:a16="http://schemas.microsoft.com/office/drawing/2014/main" id="{B037CCC2-AE5A-E441-8022-397C0D9367D9}"/>
                </a:ext>
              </a:extLst>
            </p:cNvPr>
            <p:cNvSpPr/>
            <p:nvPr/>
          </p:nvSpPr>
          <p:spPr>
            <a:xfrm rot="10963577">
              <a:off x="354745" y="786874"/>
              <a:ext cx="347367" cy="26842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7" name="図形">
              <a:extLst>
                <a:ext uri="{FF2B5EF4-FFF2-40B4-BE49-F238E27FC236}">
                  <a16:creationId xmlns:a16="http://schemas.microsoft.com/office/drawing/2014/main" id="{C4EE3269-EE3B-D543-80F6-89CE423BBA95}"/>
                </a:ext>
              </a:extLst>
            </p:cNvPr>
            <p:cNvSpPr/>
            <p:nvPr/>
          </p:nvSpPr>
          <p:spPr>
            <a:xfrm rot="2692443">
              <a:off x="31745" y="570087"/>
              <a:ext cx="489471" cy="292104"/>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8" name="図形">
              <a:extLst>
                <a:ext uri="{FF2B5EF4-FFF2-40B4-BE49-F238E27FC236}">
                  <a16:creationId xmlns:a16="http://schemas.microsoft.com/office/drawing/2014/main" id="{8B7F76C2-6302-6E47-9BA3-91AAEFF119F3}"/>
                </a:ext>
              </a:extLst>
            </p:cNvPr>
            <p:cNvSpPr/>
            <p:nvPr/>
          </p:nvSpPr>
          <p:spPr>
            <a:xfrm rot="84454">
              <a:off x="373479" y="593901"/>
              <a:ext cx="228947" cy="19736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9" name="図形">
              <a:extLst>
                <a:ext uri="{FF2B5EF4-FFF2-40B4-BE49-F238E27FC236}">
                  <a16:creationId xmlns:a16="http://schemas.microsoft.com/office/drawing/2014/main" id="{908CC552-D5F0-FD44-A839-72F48F38B508}"/>
                </a:ext>
              </a:extLst>
            </p:cNvPr>
            <p:cNvSpPr/>
            <p:nvPr/>
          </p:nvSpPr>
          <p:spPr>
            <a:xfrm rot="1224454">
              <a:off x="545444" y="477971"/>
              <a:ext cx="213157" cy="323683"/>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0" name="図形">
              <a:extLst>
                <a:ext uri="{FF2B5EF4-FFF2-40B4-BE49-F238E27FC236}">
                  <a16:creationId xmlns:a16="http://schemas.microsoft.com/office/drawing/2014/main" id="{29B3EBD6-D588-FA4D-AD92-AAB9492D05F8}"/>
                </a:ext>
              </a:extLst>
            </p:cNvPr>
            <p:cNvSpPr/>
            <p:nvPr/>
          </p:nvSpPr>
          <p:spPr>
            <a:xfrm rot="11078448">
              <a:off x="528305" y="11148"/>
              <a:ext cx="284210" cy="21315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1" name="図形">
              <a:extLst>
                <a:ext uri="{FF2B5EF4-FFF2-40B4-BE49-F238E27FC236}">
                  <a16:creationId xmlns:a16="http://schemas.microsoft.com/office/drawing/2014/main" id="{D47DD497-09A7-3242-B21D-CA5C130F945F}"/>
                </a:ext>
              </a:extLst>
            </p:cNvPr>
            <p:cNvSpPr/>
            <p:nvPr/>
          </p:nvSpPr>
          <p:spPr>
            <a:xfrm rot="15153168">
              <a:off x="632109" y="109528"/>
              <a:ext cx="339472" cy="371051"/>
            </a:xfrm>
            <a:custGeom>
              <a:avLst/>
              <a:gdLst/>
              <a:ahLst/>
              <a:cxnLst>
                <a:cxn ang="0">
                  <a:pos x="wd2" y="hd2"/>
                </a:cxn>
                <a:cxn ang="5400000">
                  <a:pos x="wd2" y="hd2"/>
                </a:cxn>
                <a:cxn ang="10800000">
                  <a:pos x="wd2" y="hd2"/>
                </a:cxn>
                <a:cxn ang="16200000">
                  <a:pos x="wd2" y="hd2"/>
                </a:cxn>
              </a:cxnLst>
              <a:rect l="0" t="0" r="r" b="b"/>
              <a:pathLst>
                <a:path w="21507" h="21346" extrusionOk="0">
                  <a:moveTo>
                    <a:pt x="20009" y="15696"/>
                  </a:moveTo>
                  <a:cubicBezTo>
                    <a:pt x="20208" y="14846"/>
                    <a:pt x="21218" y="12880"/>
                    <a:pt x="21368" y="12025"/>
                  </a:cubicBezTo>
                  <a:cubicBezTo>
                    <a:pt x="21513" y="11191"/>
                    <a:pt x="21590" y="8784"/>
                    <a:pt x="21368" y="8021"/>
                  </a:cubicBezTo>
                  <a:cubicBezTo>
                    <a:pt x="21177" y="7370"/>
                    <a:pt x="20004" y="6086"/>
                    <a:pt x="19638" y="5519"/>
                  </a:cubicBezTo>
                  <a:cubicBezTo>
                    <a:pt x="19271" y="4949"/>
                    <a:pt x="18457" y="3320"/>
                    <a:pt x="18033" y="2850"/>
                  </a:cubicBezTo>
                  <a:cubicBezTo>
                    <a:pt x="17637" y="2410"/>
                    <a:pt x="16425" y="1532"/>
                    <a:pt x="15933" y="1348"/>
                  </a:cubicBezTo>
                  <a:cubicBezTo>
                    <a:pt x="15447" y="1166"/>
                    <a:pt x="14084" y="1333"/>
                    <a:pt x="13587" y="1181"/>
                  </a:cubicBezTo>
                  <a:cubicBezTo>
                    <a:pt x="13106" y="1035"/>
                    <a:pt x="11965" y="91"/>
                    <a:pt x="11487" y="13"/>
                  </a:cubicBezTo>
                  <a:cubicBezTo>
                    <a:pt x="10803" y="-97"/>
                    <a:pt x="8976" y="495"/>
                    <a:pt x="8276" y="681"/>
                  </a:cubicBezTo>
                  <a:cubicBezTo>
                    <a:pt x="7591" y="863"/>
                    <a:pt x="5812" y="1297"/>
                    <a:pt x="5188" y="1682"/>
                  </a:cubicBezTo>
                  <a:cubicBezTo>
                    <a:pt x="4562" y="2068"/>
                    <a:pt x="3108" y="3549"/>
                    <a:pt x="2594" y="4184"/>
                  </a:cubicBezTo>
                  <a:cubicBezTo>
                    <a:pt x="2044" y="4865"/>
                    <a:pt x="685" y="6803"/>
                    <a:pt x="371" y="7688"/>
                  </a:cubicBezTo>
                  <a:cubicBezTo>
                    <a:pt x="187" y="8208"/>
                    <a:pt x="12" y="9767"/>
                    <a:pt x="1" y="10357"/>
                  </a:cubicBezTo>
                  <a:cubicBezTo>
                    <a:pt x="-10" y="10905"/>
                    <a:pt x="113" y="12347"/>
                    <a:pt x="248" y="12859"/>
                  </a:cubicBezTo>
                  <a:cubicBezTo>
                    <a:pt x="435" y="13574"/>
                    <a:pt x="1285" y="15222"/>
                    <a:pt x="1606" y="15862"/>
                  </a:cubicBezTo>
                  <a:cubicBezTo>
                    <a:pt x="1911" y="16469"/>
                    <a:pt x="2728" y="17987"/>
                    <a:pt x="3088" y="18532"/>
                  </a:cubicBezTo>
                  <a:cubicBezTo>
                    <a:pt x="3510" y="19168"/>
                    <a:pt x="4640" y="20907"/>
                    <a:pt x="5188" y="21201"/>
                  </a:cubicBezTo>
                  <a:cubicBezTo>
                    <a:pt x="5752" y="21503"/>
                    <a:pt x="7502" y="21246"/>
                    <a:pt x="8152" y="21201"/>
                  </a:cubicBezTo>
                  <a:cubicBezTo>
                    <a:pt x="8942" y="21146"/>
                    <a:pt x="10946" y="20697"/>
                    <a:pt x="11734" y="20701"/>
                  </a:cubicBezTo>
                  <a:cubicBezTo>
                    <a:pt x="12223" y="20703"/>
                    <a:pt x="13466" y="20998"/>
                    <a:pt x="13957" y="21034"/>
                  </a:cubicBezTo>
                  <a:cubicBezTo>
                    <a:pt x="14634" y="21085"/>
                    <a:pt x="16410" y="21262"/>
                    <a:pt x="17045" y="21034"/>
                  </a:cubicBezTo>
                  <a:cubicBezTo>
                    <a:pt x="17659" y="20814"/>
                    <a:pt x="19304" y="19691"/>
                    <a:pt x="19638" y="19032"/>
                  </a:cubicBezTo>
                  <a:cubicBezTo>
                    <a:pt x="19918" y="18481"/>
                    <a:pt x="19845" y="16395"/>
                    <a:pt x="20009"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2" name="図形">
              <a:extLst>
                <a:ext uri="{FF2B5EF4-FFF2-40B4-BE49-F238E27FC236}">
                  <a16:creationId xmlns:a16="http://schemas.microsoft.com/office/drawing/2014/main" id="{41A16F27-941C-534C-A7D0-41F97939E359}"/>
                </a:ext>
              </a:extLst>
            </p:cNvPr>
            <p:cNvSpPr/>
            <p:nvPr/>
          </p:nvSpPr>
          <p:spPr>
            <a:xfrm rot="21074403">
              <a:off x="672798" y="592724"/>
              <a:ext cx="236842" cy="15000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3" name="図形">
              <a:extLst>
                <a:ext uri="{FF2B5EF4-FFF2-40B4-BE49-F238E27FC236}">
                  <a16:creationId xmlns:a16="http://schemas.microsoft.com/office/drawing/2014/main" id="{53E90222-884E-D64A-A765-4C534E6FE01B}"/>
                </a:ext>
              </a:extLst>
            </p:cNvPr>
            <p:cNvSpPr/>
            <p:nvPr/>
          </p:nvSpPr>
          <p:spPr>
            <a:xfrm rot="1224454">
              <a:off x="264815" y="400781"/>
              <a:ext cx="236841" cy="15000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4" name="図形">
              <a:extLst>
                <a:ext uri="{FF2B5EF4-FFF2-40B4-BE49-F238E27FC236}">
                  <a16:creationId xmlns:a16="http://schemas.microsoft.com/office/drawing/2014/main" id="{C7FA8B49-BD87-6E41-922A-635684ED74AB}"/>
                </a:ext>
              </a:extLst>
            </p:cNvPr>
            <p:cNvSpPr/>
            <p:nvPr/>
          </p:nvSpPr>
          <p:spPr>
            <a:xfrm rot="84454">
              <a:off x="855604" y="511723"/>
              <a:ext cx="228947" cy="19736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grpSp>
      <p:sp>
        <p:nvSpPr>
          <p:cNvPr id="159" name="楕円">
            <a:extLst>
              <a:ext uri="{FF2B5EF4-FFF2-40B4-BE49-F238E27FC236}">
                <a16:creationId xmlns:a16="http://schemas.microsoft.com/office/drawing/2014/main" id="{E6568316-4C2E-DE40-AC84-F0428CBFBF1B}"/>
              </a:ext>
            </a:extLst>
          </p:cNvPr>
          <p:cNvSpPr/>
          <p:nvPr/>
        </p:nvSpPr>
        <p:spPr>
          <a:xfrm>
            <a:off x="3135688" y="2679675"/>
            <a:ext cx="1840056" cy="849758"/>
          </a:xfrm>
          <a:prstGeom prst="ellipse">
            <a:avLst/>
          </a:prstGeom>
          <a:ln w="12700">
            <a:solidFill>
              <a:schemeClr val="tx1"/>
            </a:solidFill>
            <a:custDash>
              <a:ds d="600000" sp="600000"/>
            </a:custDash>
            <a:miter lim="400000"/>
          </a:ln>
          <a:effectLst>
            <a:outerShdw blurRad="38100" dist="25400" dir="5400000" rotWithShape="0">
              <a:srgbClr val="000000">
                <a:alpha val="50000"/>
              </a:srgbClr>
            </a:outerShdw>
          </a:effectLst>
        </p:spPr>
        <p:txBody>
          <a:bodyPr lIns="26789" tIns="26789" rIns="26789" bIns="26789" anchor="ctr"/>
          <a:lstStyle/>
          <a:p>
            <a:pPr>
              <a:defRPr sz="2400">
                <a:solidFill>
                  <a:srgbClr val="FFFFFF"/>
                </a:solidFill>
              </a:defRPr>
            </a:pPr>
            <a:endParaRPr sz="1266"/>
          </a:p>
        </p:txBody>
      </p:sp>
      <p:sp>
        <p:nvSpPr>
          <p:cNvPr id="3" name="爆発 1 2">
            <a:extLst>
              <a:ext uri="{FF2B5EF4-FFF2-40B4-BE49-F238E27FC236}">
                <a16:creationId xmlns:a16="http://schemas.microsoft.com/office/drawing/2014/main" id="{DEDB2CF8-55C4-5745-95C5-BE777DECC39A}"/>
              </a:ext>
            </a:extLst>
          </p:cNvPr>
          <p:cNvSpPr/>
          <p:nvPr/>
        </p:nvSpPr>
        <p:spPr>
          <a:xfrm>
            <a:off x="802208" y="2717886"/>
            <a:ext cx="644501" cy="581096"/>
          </a:xfrm>
          <a:prstGeom prst="irregularSeal1">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7" name="テキスト ボックス 6">
            <a:extLst>
              <a:ext uri="{FF2B5EF4-FFF2-40B4-BE49-F238E27FC236}">
                <a16:creationId xmlns:a16="http://schemas.microsoft.com/office/drawing/2014/main" id="{8A8CAD3D-9269-DD41-93EA-B4CF2A53D8C8}"/>
              </a:ext>
            </a:extLst>
          </p:cNvPr>
          <p:cNvSpPr txBox="1"/>
          <p:nvPr/>
        </p:nvSpPr>
        <p:spPr>
          <a:xfrm>
            <a:off x="232684" y="2231787"/>
            <a:ext cx="2485525" cy="369332"/>
          </a:xfrm>
          <a:prstGeom prst="rect">
            <a:avLst/>
          </a:prstGeom>
          <a:noFill/>
        </p:spPr>
        <p:txBody>
          <a:bodyPr wrap="square" rtlCol="0">
            <a:spAutoFit/>
          </a:bodyPr>
          <a:lstStyle/>
          <a:p>
            <a:r>
              <a:rPr lang="en-US" altLang="ja-JP" dirty="0">
                <a:latin typeface="Times New Roman" panose="02020603050405020304" pitchFamily="18" charset="0"/>
                <a:ea typeface="MS PGothic" panose="020B0600070205080204" pitchFamily="34" charset="-128"/>
                <a:cs typeface="Times New Roman" panose="02020603050405020304" pitchFamily="18" charset="0"/>
              </a:rPr>
              <a:t>13.8 billion years ago</a:t>
            </a:r>
            <a:endParaRPr lang="ja-JP" altLang="en-US">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176" name="テキスト ボックス 175">
            <a:extLst>
              <a:ext uri="{FF2B5EF4-FFF2-40B4-BE49-F238E27FC236}">
                <a16:creationId xmlns:a16="http://schemas.microsoft.com/office/drawing/2014/main" id="{9630620B-D4FC-5E4F-8759-C245EA908861}"/>
              </a:ext>
            </a:extLst>
          </p:cNvPr>
          <p:cNvSpPr txBox="1"/>
          <p:nvPr/>
        </p:nvSpPr>
        <p:spPr>
          <a:xfrm>
            <a:off x="2873594" y="2117855"/>
            <a:ext cx="2832493" cy="461665"/>
          </a:xfrm>
          <a:prstGeom prst="rect">
            <a:avLst/>
          </a:prstGeom>
          <a:noFill/>
        </p:spPr>
        <p:txBody>
          <a:bodyPr wrap="square" rtlCol="0">
            <a:spAutoFit/>
          </a:bodyPr>
          <a:lstStyle/>
          <a:p>
            <a:r>
              <a:rPr lang="en-US" altLang="ja-JP" sz="2400" b="1" dirty="0">
                <a:latin typeface="Times New Roman" panose="02020603050405020304" pitchFamily="18" charset="0"/>
                <a:ea typeface="MS PGothic" panose="020B0600070205080204" pitchFamily="34" charset="-128"/>
                <a:cs typeface="Times New Roman" panose="02020603050405020304" pitchFamily="18" charset="0"/>
              </a:rPr>
              <a:t>4.6 billion years ago</a:t>
            </a:r>
            <a:endParaRPr lang="ja-JP" altLang="en-US" sz="2400" b="1">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177" name="テキスト ボックス 176">
            <a:extLst>
              <a:ext uri="{FF2B5EF4-FFF2-40B4-BE49-F238E27FC236}">
                <a16:creationId xmlns:a16="http://schemas.microsoft.com/office/drawing/2014/main" id="{41717025-F8B8-EF41-BC31-46F5E8B44556}"/>
              </a:ext>
            </a:extLst>
          </p:cNvPr>
          <p:cNvSpPr txBox="1"/>
          <p:nvPr/>
        </p:nvSpPr>
        <p:spPr>
          <a:xfrm>
            <a:off x="7794307" y="2206612"/>
            <a:ext cx="971355" cy="461665"/>
          </a:xfrm>
          <a:prstGeom prst="rect">
            <a:avLst/>
          </a:prstGeom>
          <a:noFill/>
        </p:spPr>
        <p:txBody>
          <a:bodyPr wrap="square" rtlCol="0">
            <a:spAutoFit/>
          </a:bodyPr>
          <a:lstStyle/>
          <a:p>
            <a:r>
              <a:rPr lang="en-US" altLang="ja-JP" sz="2400" dirty="0">
                <a:latin typeface="Times New Roman" panose="02020603050405020304" pitchFamily="18" charset="0"/>
                <a:ea typeface="MS PGothic" panose="020B0600070205080204" pitchFamily="34" charset="-128"/>
                <a:cs typeface="Times New Roman" panose="02020603050405020304" pitchFamily="18" charset="0"/>
              </a:rPr>
              <a:t>Now</a:t>
            </a:r>
            <a:endParaRPr lang="ja-JP" altLang="en-US" sz="2400">
              <a:latin typeface="Times New Roman" panose="02020603050405020304" pitchFamily="18" charset="0"/>
              <a:ea typeface="MS PGothic" panose="020B0600070205080204" pitchFamily="34" charset="-128"/>
              <a:cs typeface="Times New Roman" panose="02020603050405020304" pitchFamily="18" charset="0"/>
            </a:endParaRPr>
          </a:p>
        </p:txBody>
      </p:sp>
      <p:pic>
        <p:nvPicPr>
          <p:cNvPr id="178" name="図 177" descr="リュウグウ.gif">
            <a:extLst>
              <a:ext uri="{FF2B5EF4-FFF2-40B4-BE49-F238E27FC236}">
                <a16:creationId xmlns:a16="http://schemas.microsoft.com/office/drawing/2014/main" id="{52332CF4-2A41-6C44-95C3-B35789B3F4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8684" y="2770444"/>
            <a:ext cx="864107" cy="832260"/>
          </a:xfrm>
          <a:prstGeom prst="rect">
            <a:avLst/>
          </a:prstGeom>
        </p:spPr>
      </p:pic>
      <p:sp>
        <p:nvSpPr>
          <p:cNvPr id="221" name="テキスト ボックス 220">
            <a:extLst>
              <a:ext uri="{FF2B5EF4-FFF2-40B4-BE49-F238E27FC236}">
                <a16:creationId xmlns:a16="http://schemas.microsoft.com/office/drawing/2014/main" id="{ED4E24BC-6588-9F42-8975-13FA669CEF87}"/>
              </a:ext>
            </a:extLst>
          </p:cNvPr>
          <p:cNvSpPr txBox="1"/>
          <p:nvPr/>
        </p:nvSpPr>
        <p:spPr>
          <a:xfrm>
            <a:off x="318776" y="3349102"/>
            <a:ext cx="2306136" cy="646331"/>
          </a:xfrm>
          <a:prstGeom prst="rect">
            <a:avLst/>
          </a:prstGeom>
          <a:noFill/>
        </p:spPr>
        <p:txBody>
          <a:bodyPr wrap="square" rtlCol="0">
            <a:spAutoFit/>
          </a:bodyPr>
          <a:lstStyle/>
          <a:p>
            <a:r>
              <a:rPr lang="en" altLang="ja-JP" dirty="0">
                <a:latin typeface="Times New Roman" panose="02020603050405020304" pitchFamily="18" charset="0"/>
                <a:ea typeface="MS PGothic" panose="020B0600070205080204" pitchFamily="34" charset="-128"/>
                <a:cs typeface="Times New Roman" panose="02020603050405020304" pitchFamily="18" charset="0"/>
              </a:rPr>
              <a:t>Birth of the universe</a:t>
            </a:r>
            <a:endParaRPr lang="en-US" altLang="ja-JP" dirty="0">
              <a:latin typeface="Times New Roman" panose="02020603050405020304" pitchFamily="18" charset="0"/>
              <a:ea typeface="MS PGothic" panose="020B0600070205080204" pitchFamily="34" charset="-128"/>
              <a:cs typeface="Times New Roman" panose="02020603050405020304" pitchFamily="18" charset="0"/>
            </a:endParaRPr>
          </a:p>
          <a:p>
            <a:r>
              <a:rPr lang="en-US" altLang="ja-JP" dirty="0">
                <a:latin typeface="Times New Roman" panose="02020603050405020304" pitchFamily="18" charset="0"/>
                <a:ea typeface="MS PGothic" panose="020B0600070205080204" pitchFamily="34" charset="-128"/>
                <a:cs typeface="Times New Roman" panose="02020603050405020304" pitchFamily="18" charset="0"/>
              </a:rPr>
              <a:t>"Big Bang"</a:t>
            </a:r>
            <a:endParaRPr lang="ja-JP" altLang="en-US">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8" name="右矢印 7">
            <a:extLst>
              <a:ext uri="{FF2B5EF4-FFF2-40B4-BE49-F238E27FC236}">
                <a16:creationId xmlns:a16="http://schemas.microsoft.com/office/drawing/2014/main" id="{ACCE4372-7CB5-C947-A7EB-1926C7F4D824}"/>
              </a:ext>
            </a:extLst>
          </p:cNvPr>
          <p:cNvSpPr/>
          <p:nvPr/>
        </p:nvSpPr>
        <p:spPr>
          <a:xfrm>
            <a:off x="2076343" y="2933520"/>
            <a:ext cx="797251" cy="344016"/>
          </a:xfrm>
          <a:prstGeom prst="rightArrow">
            <a:avLst/>
          </a:prstGeom>
          <a:noFill/>
          <a:ln>
            <a:solidFill>
              <a:srgbClr val="0432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22" name="テキスト ボックス 221">
            <a:extLst>
              <a:ext uri="{FF2B5EF4-FFF2-40B4-BE49-F238E27FC236}">
                <a16:creationId xmlns:a16="http://schemas.microsoft.com/office/drawing/2014/main" id="{36091512-3769-4345-93A1-61B79F101C56}"/>
              </a:ext>
            </a:extLst>
          </p:cNvPr>
          <p:cNvSpPr txBox="1"/>
          <p:nvPr/>
        </p:nvSpPr>
        <p:spPr>
          <a:xfrm>
            <a:off x="2698626" y="3609042"/>
            <a:ext cx="2581488" cy="369332"/>
          </a:xfrm>
          <a:prstGeom prst="rect">
            <a:avLst/>
          </a:prstGeom>
          <a:noFill/>
        </p:spPr>
        <p:txBody>
          <a:bodyPr wrap="square" rtlCol="0">
            <a:spAutoFit/>
          </a:bodyPr>
          <a:lstStyle/>
          <a:p>
            <a:r>
              <a:rPr lang="en" altLang="ja-JP" dirty="0">
                <a:latin typeface="Times New Roman" panose="02020603050405020304" pitchFamily="18" charset="0"/>
                <a:ea typeface="MS PGothic" panose="020B0600070205080204" pitchFamily="34" charset="-128"/>
                <a:cs typeface="Times New Roman" panose="02020603050405020304" pitchFamily="18" charset="0"/>
              </a:rPr>
              <a:t>Birth of the solar system</a:t>
            </a:r>
            <a:endParaRPr lang="en-US" altLang="ja-JP" dirty="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223" name="テキスト ボックス 222">
            <a:extLst>
              <a:ext uri="{FF2B5EF4-FFF2-40B4-BE49-F238E27FC236}">
                <a16:creationId xmlns:a16="http://schemas.microsoft.com/office/drawing/2014/main" id="{61906A14-B072-A547-BAE3-821AC752B2DD}"/>
              </a:ext>
            </a:extLst>
          </p:cNvPr>
          <p:cNvSpPr txBox="1"/>
          <p:nvPr/>
        </p:nvSpPr>
        <p:spPr>
          <a:xfrm>
            <a:off x="5176724" y="3493656"/>
            <a:ext cx="1254761" cy="307777"/>
          </a:xfrm>
          <a:prstGeom prst="rect">
            <a:avLst/>
          </a:prstGeom>
          <a:noFill/>
        </p:spPr>
        <p:txBody>
          <a:bodyPr wrap="square" rtlCol="0">
            <a:spAutoFit/>
          </a:bodyPr>
          <a:lstStyle/>
          <a:p>
            <a:r>
              <a:rPr lang="en" altLang="ja-JP" sz="1400" dirty="0">
                <a:latin typeface="Times New Roman" panose="02020603050405020304" pitchFamily="18" charset="0"/>
                <a:ea typeface="MS PGothic" panose="020B0600070205080204" pitchFamily="34" charset="-128"/>
                <a:cs typeface="Times New Roman" panose="02020603050405020304" pitchFamily="18" charset="0"/>
              </a:rPr>
              <a:t>Planetesimal</a:t>
            </a:r>
            <a:endParaRPr lang="en-US" altLang="ja-JP" sz="1400" dirty="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224" name="テキスト ボックス 223">
            <a:extLst>
              <a:ext uri="{FF2B5EF4-FFF2-40B4-BE49-F238E27FC236}">
                <a16:creationId xmlns:a16="http://schemas.microsoft.com/office/drawing/2014/main" id="{6FFF92FE-FDD3-0741-9847-10E1F6DE7FFC}"/>
              </a:ext>
            </a:extLst>
          </p:cNvPr>
          <p:cNvSpPr txBox="1"/>
          <p:nvPr/>
        </p:nvSpPr>
        <p:spPr>
          <a:xfrm>
            <a:off x="6255427" y="3484618"/>
            <a:ext cx="1989530" cy="523220"/>
          </a:xfrm>
          <a:prstGeom prst="rect">
            <a:avLst/>
          </a:prstGeom>
          <a:noFill/>
        </p:spPr>
        <p:txBody>
          <a:bodyPr wrap="square" rtlCol="0">
            <a:spAutoFit/>
          </a:bodyPr>
          <a:lstStyle/>
          <a:p>
            <a:r>
              <a:rPr lang="en" altLang="ja-JP" sz="1400" dirty="0">
                <a:latin typeface="Times New Roman" panose="02020603050405020304" pitchFamily="18" charset="0"/>
                <a:ea typeface="MS PGothic" panose="020B0600070205080204" pitchFamily="34" charset="-128"/>
                <a:cs typeface="Times New Roman" panose="02020603050405020304" pitchFamily="18" charset="0"/>
              </a:rPr>
              <a:t>Collision / crushing / accumulation</a:t>
            </a:r>
            <a:endParaRPr lang="en-US" altLang="ja-JP" sz="1400" dirty="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225" name="右矢印 224">
            <a:extLst>
              <a:ext uri="{FF2B5EF4-FFF2-40B4-BE49-F238E27FC236}">
                <a16:creationId xmlns:a16="http://schemas.microsoft.com/office/drawing/2014/main" id="{183DE91F-9665-3C42-B37A-EFDE6C8587A1}"/>
              </a:ext>
            </a:extLst>
          </p:cNvPr>
          <p:cNvSpPr/>
          <p:nvPr/>
        </p:nvSpPr>
        <p:spPr>
          <a:xfrm>
            <a:off x="5497834" y="2818041"/>
            <a:ext cx="1989530" cy="203095"/>
          </a:xfrm>
          <a:prstGeom prst="rightArrow">
            <a:avLst>
              <a:gd name="adj1" fmla="val 50000"/>
              <a:gd name="adj2" fmla="val 134418"/>
            </a:avLst>
          </a:prstGeom>
          <a:noFill/>
          <a:ln>
            <a:solidFill>
              <a:srgbClr val="0432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26" name="テキスト ボックス 225">
            <a:extLst>
              <a:ext uri="{FF2B5EF4-FFF2-40B4-BE49-F238E27FC236}">
                <a16:creationId xmlns:a16="http://schemas.microsoft.com/office/drawing/2014/main" id="{BE2481C9-69B4-E94B-B58F-6CBAF0C51D8C}"/>
              </a:ext>
            </a:extLst>
          </p:cNvPr>
          <p:cNvSpPr txBox="1"/>
          <p:nvPr/>
        </p:nvSpPr>
        <p:spPr>
          <a:xfrm>
            <a:off x="1679947" y="2644270"/>
            <a:ext cx="1822918" cy="307777"/>
          </a:xfrm>
          <a:prstGeom prst="rect">
            <a:avLst/>
          </a:prstGeom>
          <a:noFill/>
        </p:spPr>
        <p:txBody>
          <a:bodyPr wrap="square" rtlCol="0">
            <a:spAutoFit/>
          </a:bodyPr>
          <a:lstStyle/>
          <a:p>
            <a:r>
              <a:rPr lang="ja-JP" altLang="en-US" sz="1400">
                <a:latin typeface="Times New Roman" panose="02020603050405020304" pitchFamily="18" charset="0"/>
                <a:ea typeface="MS PGothic" panose="020B0600070205080204" pitchFamily="34" charset="-128"/>
                <a:cs typeface="Times New Roman" panose="02020603050405020304" pitchFamily="18" charset="0"/>
              </a:rPr>
              <a:t>（</a:t>
            </a:r>
            <a:r>
              <a:rPr lang="en-US" altLang="ja-JP" sz="1400" dirty="0">
                <a:latin typeface="Times New Roman" panose="02020603050405020304" pitchFamily="18" charset="0"/>
                <a:ea typeface="MS PGothic" panose="020B0600070205080204" pitchFamily="34" charset="-128"/>
                <a:cs typeface="Times New Roman" panose="02020603050405020304" pitchFamily="18" charset="0"/>
              </a:rPr>
              <a:t>9.2 billion years</a:t>
            </a:r>
            <a:r>
              <a:rPr lang="ja-JP" altLang="en-US" sz="1400">
                <a:latin typeface="Times New Roman" panose="02020603050405020304" pitchFamily="18" charset="0"/>
                <a:ea typeface="MS PGothic" panose="020B0600070205080204" pitchFamily="34" charset="-128"/>
                <a:cs typeface="Times New Roman" panose="02020603050405020304" pitchFamily="18" charset="0"/>
              </a:rPr>
              <a:t>）</a:t>
            </a:r>
            <a:endParaRPr lang="en-US" altLang="ja-JP" sz="1400" dirty="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229" name="テキスト ボックス 228">
            <a:extLst>
              <a:ext uri="{FF2B5EF4-FFF2-40B4-BE49-F238E27FC236}">
                <a16:creationId xmlns:a16="http://schemas.microsoft.com/office/drawing/2014/main" id="{C126818C-D47E-0645-8C1D-E330C49FF127}"/>
              </a:ext>
            </a:extLst>
          </p:cNvPr>
          <p:cNvSpPr txBox="1"/>
          <p:nvPr/>
        </p:nvSpPr>
        <p:spPr>
          <a:xfrm>
            <a:off x="1329813" y="3054078"/>
            <a:ext cx="667526" cy="307777"/>
          </a:xfrm>
          <a:prstGeom prst="rect">
            <a:avLst/>
          </a:prstGeom>
          <a:noFill/>
        </p:spPr>
        <p:txBody>
          <a:bodyPr wrap="square" rtlCol="0">
            <a:spAutoFit/>
          </a:bodyPr>
          <a:lstStyle/>
          <a:p>
            <a:r>
              <a:rPr lang="en-US" altLang="ja-JP" sz="1400" dirty="0">
                <a:latin typeface="MS PGothic" panose="020B0600070205080204" pitchFamily="34" charset="-128"/>
                <a:ea typeface="MS PGothic" panose="020B0600070205080204" pitchFamily="34" charset="-128"/>
              </a:rPr>
              <a:t>H, He</a:t>
            </a:r>
          </a:p>
        </p:txBody>
      </p:sp>
      <p:sp>
        <p:nvSpPr>
          <p:cNvPr id="230" name="テキスト ボックス 229">
            <a:extLst>
              <a:ext uri="{FF2B5EF4-FFF2-40B4-BE49-F238E27FC236}">
                <a16:creationId xmlns:a16="http://schemas.microsoft.com/office/drawing/2014/main" id="{4D9264BF-8EB6-3345-A86B-1406EB4B8431}"/>
              </a:ext>
            </a:extLst>
          </p:cNvPr>
          <p:cNvSpPr txBox="1"/>
          <p:nvPr/>
        </p:nvSpPr>
        <p:spPr>
          <a:xfrm>
            <a:off x="361020" y="1915271"/>
            <a:ext cx="3100932" cy="369332"/>
          </a:xfrm>
          <a:prstGeom prst="rect">
            <a:avLst/>
          </a:prstGeom>
          <a:noFill/>
        </p:spPr>
        <p:txBody>
          <a:bodyPr wrap="square" rtlCol="0">
            <a:spAutoFit/>
          </a:bodyPr>
          <a:lstStyle/>
          <a:p>
            <a:r>
              <a:rPr lang="en" altLang="ja-JP" b="1" dirty="0">
                <a:solidFill>
                  <a:srgbClr val="0432FF"/>
                </a:solidFill>
                <a:latin typeface="Times New Roman" panose="02020603050405020304" pitchFamily="18" charset="0"/>
                <a:ea typeface="MS PGothic" panose="020B0600070205080204" pitchFamily="34" charset="-128"/>
                <a:cs typeface="Times New Roman" panose="02020603050405020304" pitchFamily="18" charset="0"/>
              </a:rPr>
              <a:t>History of the universe</a:t>
            </a:r>
            <a:endParaRPr lang="en-US" altLang="ja-JP" b="1" dirty="0">
              <a:solidFill>
                <a:srgbClr val="0432FF"/>
              </a:solidFill>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113" name="テキスト ボックス 112">
            <a:extLst>
              <a:ext uri="{FF2B5EF4-FFF2-40B4-BE49-F238E27FC236}">
                <a16:creationId xmlns:a16="http://schemas.microsoft.com/office/drawing/2014/main" id="{6DDB4ED5-8AFE-C04E-A645-05B2F7D47C81}"/>
              </a:ext>
            </a:extLst>
          </p:cNvPr>
          <p:cNvSpPr txBox="1"/>
          <p:nvPr/>
        </p:nvSpPr>
        <p:spPr>
          <a:xfrm>
            <a:off x="107575" y="6456376"/>
            <a:ext cx="1350579" cy="369332"/>
          </a:xfrm>
          <a:prstGeom prst="rect">
            <a:avLst/>
          </a:prstGeom>
          <a:noFill/>
        </p:spPr>
        <p:txBody>
          <a:bodyPr wrap="square">
            <a:spAutoFit/>
          </a:bodyPr>
          <a:lstStyle/>
          <a:p>
            <a:r>
              <a:rPr kumimoji="1" lang="ja-JP" altLang="en-US">
                <a:latin typeface="MS PGothic" panose="020B0600070205080204" pitchFamily="34" charset="-128"/>
                <a:ea typeface="MS PGothic" panose="020B0600070205080204" pitchFamily="34" charset="-128"/>
              </a:rPr>
              <a:t>（</a:t>
            </a:r>
            <a:r>
              <a:rPr kumimoji="1" lang="en-US" altLang="ja-JP" dirty="0">
                <a:latin typeface="MS PGothic" panose="020B0600070205080204" pitchFamily="34" charset="-128"/>
                <a:ea typeface="MS PGothic" panose="020B0600070205080204" pitchFamily="34" charset="-128"/>
              </a:rPr>
              <a:t>©JAXA</a:t>
            </a:r>
            <a:r>
              <a:rPr kumimoji="1" lang="ja-JP" altLang="en-US">
                <a:latin typeface="MS PGothic" panose="020B0600070205080204" pitchFamily="34" charset="-128"/>
                <a:ea typeface="MS PGothic" panose="020B0600070205080204" pitchFamily="34" charset="-128"/>
              </a:rPr>
              <a:t>）</a:t>
            </a:r>
          </a:p>
        </p:txBody>
      </p:sp>
      <p:sp>
        <p:nvSpPr>
          <p:cNvPr id="5" name="上矢印 4">
            <a:extLst>
              <a:ext uri="{FF2B5EF4-FFF2-40B4-BE49-F238E27FC236}">
                <a16:creationId xmlns:a16="http://schemas.microsoft.com/office/drawing/2014/main" id="{1A48F395-9718-0840-A6E7-4F957037ED37}"/>
              </a:ext>
            </a:extLst>
          </p:cNvPr>
          <p:cNvSpPr/>
          <p:nvPr/>
        </p:nvSpPr>
        <p:spPr>
          <a:xfrm>
            <a:off x="3786316" y="3919358"/>
            <a:ext cx="599425" cy="653143"/>
          </a:xfrm>
          <a:prstGeom prst="upArrow">
            <a:avLst/>
          </a:prstGeom>
          <a:solidFill>
            <a:srgbClr val="D8FFFF"/>
          </a:solidFill>
          <a:ln w="1905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1A1EEE74-2204-5541-8CE1-C83D4F4C3998}"/>
              </a:ext>
            </a:extLst>
          </p:cNvPr>
          <p:cNvSpPr txBox="1"/>
          <p:nvPr/>
        </p:nvSpPr>
        <p:spPr>
          <a:xfrm>
            <a:off x="276193" y="4487588"/>
            <a:ext cx="8385119" cy="2015936"/>
          </a:xfrm>
          <a:prstGeom prst="rect">
            <a:avLst/>
          </a:prstGeom>
          <a:solidFill>
            <a:srgbClr val="F5FFC8"/>
          </a:solidFill>
          <a:ln>
            <a:solidFill>
              <a:schemeClr val="tx1"/>
            </a:solidFill>
          </a:ln>
        </p:spPr>
        <p:txBody>
          <a:bodyPr wrap="square" rtlCol="0">
            <a:spAutoFit/>
          </a:bodyPr>
          <a:lstStyle/>
          <a:p>
            <a:pPr marL="179388" indent="-179388">
              <a:spcAft>
                <a:spcPts val="600"/>
              </a:spcAft>
              <a:buSzPct val="75000"/>
              <a:buFont typeface="Wingdings" pitchFamily="2" charset="2"/>
              <a:buChar char="l"/>
            </a:pPr>
            <a:r>
              <a:rPr lang="en" altLang="ja-JP" sz="2200" dirty="0">
                <a:latin typeface="Times New Roman" panose="02020603050405020304" pitchFamily="18" charset="0"/>
                <a:ea typeface="MS PGothic" panose="020B0600070205080204" pitchFamily="34" charset="-128"/>
                <a:cs typeface="Times New Roman" panose="02020603050405020304" pitchFamily="18" charset="0"/>
              </a:rPr>
              <a:t>What kind of substance was there when the solar system was born?</a:t>
            </a:r>
          </a:p>
          <a:p>
            <a:pPr marL="179388" indent="-179388">
              <a:spcAft>
                <a:spcPts val="600"/>
              </a:spcAft>
              <a:buSzPct val="75000"/>
              <a:buFont typeface="Wingdings" pitchFamily="2" charset="2"/>
              <a:buChar char="l"/>
            </a:pPr>
            <a:r>
              <a:rPr lang="en" altLang="ja-JP" sz="2200" dirty="0">
                <a:latin typeface="Times New Roman" panose="02020603050405020304" pitchFamily="18" charset="0"/>
                <a:ea typeface="MS PGothic" panose="020B0600070205080204" pitchFamily="34" charset="-128"/>
                <a:cs typeface="Times New Roman" panose="02020603050405020304" pitchFamily="18" charset="0"/>
              </a:rPr>
              <a:t>How the substance has changed to date</a:t>
            </a:r>
          </a:p>
          <a:p>
            <a:pPr marL="179388" indent="-179388">
              <a:spcAft>
                <a:spcPts val="600"/>
              </a:spcAft>
              <a:buSzPct val="75000"/>
              <a:buFont typeface="Wingdings" pitchFamily="2" charset="2"/>
              <a:buChar char="l"/>
            </a:pPr>
            <a:r>
              <a:rPr lang="en" altLang="ja-JP" sz="2200" dirty="0">
                <a:latin typeface="Times New Roman" panose="02020603050405020304" pitchFamily="18" charset="0"/>
                <a:ea typeface="MS PGothic" panose="020B0600070205080204" pitchFamily="34" charset="-128"/>
                <a:cs typeface="Times New Roman" panose="02020603050405020304" pitchFamily="18" charset="0"/>
              </a:rPr>
              <a:t>Are there any substances (organic matter, etc.) that have become the materials of life on Earth?</a:t>
            </a:r>
          </a:p>
          <a:p>
            <a:pPr marL="179388" indent="-179388">
              <a:spcAft>
                <a:spcPts val="600"/>
              </a:spcAft>
              <a:buSzPct val="75000"/>
              <a:buFont typeface="Wingdings" pitchFamily="2" charset="2"/>
              <a:buChar char="l"/>
            </a:pPr>
            <a:r>
              <a:rPr lang="en" altLang="ja-JP" sz="2200" dirty="0">
                <a:latin typeface="Times New Roman" panose="02020603050405020304" pitchFamily="18" charset="0"/>
                <a:ea typeface="MS PGothic" panose="020B0600070205080204" pitchFamily="34" charset="-128"/>
                <a:cs typeface="Times New Roman" panose="02020603050405020304" pitchFamily="18" charset="0"/>
              </a:rPr>
              <a:t>Where did the water on earth come from?</a:t>
            </a:r>
            <a:endParaRPr kumimoji="1" lang="ja-JP" altLang="en-US" sz="220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116" name="テキスト ボックス 115">
            <a:extLst>
              <a:ext uri="{FF2B5EF4-FFF2-40B4-BE49-F238E27FC236}">
                <a16:creationId xmlns:a16="http://schemas.microsoft.com/office/drawing/2014/main" id="{DB64956F-CB1D-BF4A-B341-A8632C21F449}"/>
              </a:ext>
            </a:extLst>
          </p:cNvPr>
          <p:cNvSpPr txBox="1"/>
          <p:nvPr/>
        </p:nvSpPr>
        <p:spPr>
          <a:xfrm>
            <a:off x="5641138" y="2486362"/>
            <a:ext cx="1877948" cy="307777"/>
          </a:xfrm>
          <a:prstGeom prst="rect">
            <a:avLst/>
          </a:prstGeom>
          <a:noFill/>
        </p:spPr>
        <p:txBody>
          <a:bodyPr wrap="square" rtlCol="0">
            <a:spAutoFit/>
          </a:bodyPr>
          <a:lstStyle/>
          <a:p>
            <a:r>
              <a:rPr lang="ja-JP" altLang="en-US" sz="1400">
                <a:latin typeface="Times New Roman" panose="02020603050405020304" pitchFamily="18" charset="0"/>
                <a:ea typeface="MS PGothic" panose="020B0600070205080204" pitchFamily="34" charset="-128"/>
                <a:cs typeface="Times New Roman" panose="02020603050405020304" pitchFamily="18" charset="0"/>
              </a:rPr>
              <a:t>（</a:t>
            </a:r>
            <a:r>
              <a:rPr lang="en-US" altLang="ja-JP" sz="1400" dirty="0">
                <a:latin typeface="Times New Roman" panose="02020603050405020304" pitchFamily="18" charset="0"/>
                <a:ea typeface="MS PGothic" panose="020B0600070205080204" pitchFamily="34" charset="-128"/>
                <a:cs typeface="Times New Roman" panose="02020603050405020304" pitchFamily="18" charset="0"/>
              </a:rPr>
              <a:t>4.6 billion years</a:t>
            </a:r>
            <a:r>
              <a:rPr lang="ja-JP" altLang="en-US" sz="1400">
                <a:latin typeface="Times New Roman" panose="02020603050405020304" pitchFamily="18" charset="0"/>
                <a:ea typeface="MS PGothic" panose="020B0600070205080204" pitchFamily="34" charset="-128"/>
                <a:cs typeface="Times New Roman" panose="02020603050405020304" pitchFamily="18" charset="0"/>
              </a:rPr>
              <a:t>）</a:t>
            </a:r>
            <a:endParaRPr lang="en-US" altLang="ja-JP" sz="1400" dirty="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6EC5765-F55D-BF43-9721-F0DEEA9FECF1}"/>
              </a:ext>
            </a:extLst>
          </p:cNvPr>
          <p:cNvSpPr txBox="1"/>
          <p:nvPr/>
        </p:nvSpPr>
        <p:spPr>
          <a:xfrm>
            <a:off x="213959" y="1086101"/>
            <a:ext cx="8538318" cy="861774"/>
          </a:xfrm>
          <a:prstGeom prst="rect">
            <a:avLst/>
          </a:prstGeom>
          <a:noFill/>
        </p:spPr>
        <p:txBody>
          <a:bodyPr wrap="square" rtlCol="0">
            <a:spAutoFit/>
          </a:bodyPr>
          <a:lstStyle/>
          <a:p>
            <a:pPr>
              <a:lnSpc>
                <a:spcPts val="2000"/>
              </a:lnSpc>
            </a:pPr>
            <a:r>
              <a:rPr lang="en-US" altLang="ja-JP" sz="2000" dirty="0">
                <a:latin typeface="Times New Roman" panose="02020603050405020304" pitchFamily="18" charset="0"/>
                <a:ea typeface="MS PGothic" panose="020B0600070205080204" pitchFamily="34" charset="-128"/>
                <a:cs typeface="Times New Roman" panose="02020603050405020304" pitchFamily="18" charset="0"/>
              </a:rPr>
              <a:t>In the history of the universe of 13.8 billion years, we will investigate what kind of matter existed 4.6 billion years ago and how it is related to the present earth (planet of water and life).</a:t>
            </a:r>
            <a:endParaRPr kumimoji="1" lang="ja-JP" altLang="en-US" sz="2000">
              <a:latin typeface="Times New Roman" panose="02020603050405020304" pitchFamily="18" charset="0"/>
              <a:ea typeface="MS PGothic"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828735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F0096A-6180-9745-868F-9B79552A4080}"/>
              </a:ext>
            </a:extLst>
          </p:cNvPr>
          <p:cNvSpPr>
            <a:spLocks noGrp="1"/>
          </p:cNvSpPr>
          <p:nvPr>
            <p:ph type="title"/>
          </p:nvPr>
        </p:nvSpPr>
        <p:spPr>
          <a:xfrm>
            <a:off x="94128" y="45289"/>
            <a:ext cx="8955743" cy="755462"/>
          </a:xfrm>
        </p:spPr>
        <p:txBody>
          <a:bodyPr/>
          <a:lstStyle/>
          <a:p>
            <a:r>
              <a:rPr kumimoji="1" lang="en-GB" altLang="ja-JP" b="1" dirty="0">
                <a:latin typeface="Times New Roman" panose="02020603050405020304" pitchFamily="18" charset="0"/>
                <a:cs typeface="Times New Roman" panose="02020603050405020304" pitchFamily="18" charset="0"/>
              </a:rPr>
              <a:t>Replica information</a:t>
            </a:r>
            <a:endParaRPr kumimoji="1" lang="ja-JP" altLang="en-US" b="1">
              <a:latin typeface="Times New Roman" panose="02020603050405020304" pitchFamily="18" charset="0"/>
              <a:cs typeface="Times New Roman" panose="02020603050405020304" pitchFamily="18" charset="0"/>
            </a:endParaRPr>
          </a:p>
        </p:txBody>
      </p:sp>
      <p:sp>
        <p:nvSpPr>
          <p:cNvPr id="3" name="コンテンツ プレースホルダー 2">
            <a:extLst>
              <a:ext uri="{FF2B5EF4-FFF2-40B4-BE49-F238E27FC236}">
                <a16:creationId xmlns:a16="http://schemas.microsoft.com/office/drawing/2014/main" id="{D0C39798-DAF2-D746-87C4-F5AEACBD38A5}"/>
              </a:ext>
            </a:extLst>
          </p:cNvPr>
          <p:cNvSpPr>
            <a:spLocks noGrp="1"/>
          </p:cNvSpPr>
          <p:nvPr>
            <p:ph idx="1"/>
          </p:nvPr>
        </p:nvSpPr>
        <p:spPr>
          <a:xfrm>
            <a:off x="336330" y="735077"/>
            <a:ext cx="8471338" cy="2693923"/>
          </a:xfrm>
        </p:spPr>
        <p:txBody>
          <a:bodyPr>
            <a:noAutofit/>
          </a:bodyPr>
          <a:lstStyle/>
          <a:p>
            <a:r>
              <a:rPr kumimoji="1" lang="en-GB" altLang="ja-JP" sz="1800" dirty="0">
                <a:latin typeface="Times New Roman" panose="02020603050405020304" pitchFamily="18" charset="0"/>
                <a:cs typeface="Times New Roman" panose="02020603050405020304" pitchFamily="18" charset="0"/>
              </a:rPr>
              <a:t>Precise </a:t>
            </a:r>
            <a:r>
              <a:rPr lang="en-GB" altLang="ja-JP" sz="1800" dirty="0">
                <a:latin typeface="Times New Roman" panose="02020603050405020304" pitchFamily="18" charset="0"/>
                <a:cs typeface="Times New Roman" panose="02020603050405020304" pitchFamily="18" charset="0"/>
              </a:rPr>
              <a:t>replica</a:t>
            </a:r>
            <a:r>
              <a:rPr lang="en-US" altLang="ja-JP" sz="1800" dirty="0">
                <a:latin typeface="Times New Roman" panose="02020603050405020304" pitchFamily="18" charset="0"/>
                <a:cs typeface="Times New Roman" panose="02020603050405020304" pitchFamily="18" charset="0"/>
              </a:rPr>
              <a:t> </a:t>
            </a:r>
            <a:r>
              <a:rPr lang="en-GB" altLang="ja-JP" sz="1800" dirty="0">
                <a:latin typeface="Times New Roman" panose="02020603050405020304" pitchFamily="18" charset="0"/>
                <a:cs typeface="Times New Roman" panose="02020603050405020304" pitchFamily="18" charset="0"/>
              </a:rPr>
              <a:t>of</a:t>
            </a:r>
            <a:r>
              <a:rPr lang="en-US" altLang="ja-JP" sz="1800" dirty="0">
                <a:latin typeface="Times New Roman" panose="02020603050405020304" pitchFamily="18" charset="0"/>
                <a:cs typeface="Times New Roman" panose="02020603050405020304" pitchFamily="18" charset="0"/>
              </a:rPr>
              <a:t> </a:t>
            </a:r>
            <a:r>
              <a:rPr lang="en-GB" altLang="ja-JP" sz="1800" dirty="0">
                <a:latin typeface="Times New Roman" panose="02020603050405020304" pitchFamily="18" charset="0"/>
                <a:cs typeface="Times New Roman" panose="02020603050405020304" pitchFamily="18" charset="0"/>
              </a:rPr>
              <a:t>the</a:t>
            </a:r>
            <a:r>
              <a:rPr lang="en-US" altLang="ja-JP" sz="1800" dirty="0">
                <a:latin typeface="Times New Roman" panose="02020603050405020304" pitchFamily="18" charset="0"/>
                <a:cs typeface="Times New Roman" panose="02020603050405020304" pitchFamily="18" charset="0"/>
              </a:rPr>
              <a:t> </a:t>
            </a:r>
            <a:r>
              <a:rPr lang="en-GB" altLang="ja-JP" sz="1800" dirty="0">
                <a:latin typeface="Times New Roman" panose="02020603050405020304" pitchFamily="18" charset="0"/>
                <a:cs typeface="Times New Roman" panose="02020603050405020304" pitchFamily="18" charset="0"/>
              </a:rPr>
              <a:t>third</a:t>
            </a:r>
            <a:r>
              <a:rPr lang="en-US" altLang="ja-JP" sz="1800" dirty="0">
                <a:latin typeface="Times New Roman" panose="02020603050405020304" pitchFamily="18" charset="0"/>
                <a:cs typeface="Times New Roman" panose="02020603050405020304" pitchFamily="18" charset="0"/>
              </a:rPr>
              <a:t> </a:t>
            </a:r>
            <a:r>
              <a:rPr lang="en-GB" altLang="ja-JP" sz="1800" dirty="0">
                <a:latin typeface="Times New Roman" panose="02020603050405020304" pitchFamily="18" charset="0"/>
                <a:cs typeface="Times New Roman" panose="02020603050405020304" pitchFamily="18" charset="0"/>
              </a:rPr>
              <a:t>largest</a:t>
            </a:r>
            <a:r>
              <a:rPr lang="en-US" altLang="ja-JP" sz="1800" dirty="0">
                <a:latin typeface="Times New Roman" panose="02020603050405020304" pitchFamily="18" charset="0"/>
                <a:cs typeface="Times New Roman" panose="02020603050405020304" pitchFamily="18" charset="0"/>
              </a:rPr>
              <a:t> </a:t>
            </a:r>
            <a:r>
              <a:rPr lang="en-GB" altLang="ja-JP" sz="1800" dirty="0">
                <a:latin typeface="Times New Roman" panose="02020603050405020304" pitchFamily="18" charset="0"/>
                <a:cs typeface="Times New Roman" panose="02020603050405020304" pitchFamily="18" charset="0"/>
              </a:rPr>
              <a:t>sample</a:t>
            </a:r>
            <a:r>
              <a:rPr lang="en-US" altLang="ja-JP" sz="1800" dirty="0">
                <a:latin typeface="Times New Roman" panose="02020603050405020304" pitchFamily="18" charset="0"/>
                <a:cs typeface="Times New Roman" panose="02020603050405020304" pitchFamily="18" charset="0"/>
              </a:rPr>
              <a:t> </a:t>
            </a:r>
            <a:r>
              <a:rPr lang="en-GB" altLang="ja-JP" sz="1800" dirty="0">
                <a:latin typeface="Times New Roman" panose="02020603050405020304" pitchFamily="18" charset="0"/>
                <a:cs typeface="Times New Roman" panose="02020603050405020304" pitchFamily="18" charset="0"/>
              </a:rPr>
              <a:t>grain collected by the Hayabusa2 spacecraft from asteroid </a:t>
            </a:r>
            <a:r>
              <a:rPr lang="en-GB" altLang="ja-JP" sz="1800" dirty="0" err="1">
                <a:latin typeface="Times New Roman" panose="02020603050405020304" pitchFamily="18" charset="0"/>
                <a:cs typeface="Times New Roman" panose="02020603050405020304" pitchFamily="18" charset="0"/>
              </a:rPr>
              <a:t>Ryugu</a:t>
            </a:r>
            <a:r>
              <a:rPr lang="en-GB" altLang="ja-JP" sz="1800" dirty="0">
                <a:latin typeface="Times New Roman" panose="02020603050405020304" pitchFamily="18" charset="0"/>
                <a:cs typeface="Times New Roman" panose="02020603050405020304" pitchFamily="18" charset="0"/>
              </a:rPr>
              <a:t> (replica is the actual size and 10 times the actual size).</a:t>
            </a:r>
            <a:endParaRPr kumimoji="1" lang="en-US" altLang="ja-JP" sz="1800" dirty="0">
              <a:latin typeface="Times New Roman" panose="02020603050405020304" pitchFamily="18" charset="0"/>
              <a:cs typeface="Times New Roman" panose="02020603050405020304" pitchFamily="18" charset="0"/>
            </a:endParaRPr>
          </a:p>
          <a:p>
            <a:r>
              <a:rPr lang="en-GB" altLang="ja-JP" sz="1800" dirty="0">
                <a:latin typeface="Times New Roman" panose="02020603050405020304" pitchFamily="18" charset="0"/>
                <a:cs typeface="Times New Roman" panose="02020603050405020304" pitchFamily="18" charset="0"/>
              </a:rPr>
              <a:t>The original sample grain data was measured using a high-resolution X-ray computed tomography at the synchrotron radiation facility SPring-8 in Japan.</a:t>
            </a:r>
            <a:endParaRPr kumimoji="1" lang="en-US" altLang="ja-JP" sz="1800" dirty="0">
              <a:latin typeface="Times New Roman" panose="02020603050405020304" pitchFamily="18" charset="0"/>
              <a:cs typeface="Times New Roman" panose="02020603050405020304" pitchFamily="18" charset="0"/>
            </a:endParaRPr>
          </a:p>
          <a:p>
            <a:r>
              <a:rPr kumimoji="1" lang="en-GB" altLang="ja-JP" sz="1800" dirty="0">
                <a:latin typeface="Times New Roman" panose="02020603050405020304" pitchFamily="18" charset="0"/>
                <a:cs typeface="Times New Roman" panose="02020603050405020304" pitchFamily="18" charset="0"/>
              </a:rPr>
              <a:t>The replica grain was manufactured by the Advanced Manufacturing Technology Grou</a:t>
            </a:r>
            <a:r>
              <a:rPr lang="en-GB" altLang="ja-JP" sz="1800" dirty="0">
                <a:latin typeface="Times New Roman" panose="02020603050405020304" pitchFamily="18" charset="0"/>
                <a:cs typeface="Times New Roman" panose="02020603050405020304" pitchFamily="18" charset="0"/>
              </a:rPr>
              <a:t>p at the JAXA Institute of Space and Astronautical Science (ISAS). </a:t>
            </a:r>
            <a:endParaRPr kumimoji="1" lang="en-GB" altLang="ja-JP" sz="1800" dirty="0">
              <a:latin typeface="Times New Roman" panose="02020603050405020304" pitchFamily="18" charset="0"/>
              <a:cs typeface="Times New Roman" panose="02020603050405020304" pitchFamily="18" charset="0"/>
            </a:endParaRPr>
          </a:p>
          <a:p>
            <a:r>
              <a:rPr lang="en-GB" altLang="ja-JP" sz="1800" dirty="0">
                <a:latin typeface="Times New Roman" panose="02020603050405020304" pitchFamily="18" charset="0"/>
                <a:cs typeface="Times New Roman" panose="02020603050405020304" pitchFamily="18" charset="0"/>
              </a:rPr>
              <a:t>The distribution of the replica grains was supported by the </a:t>
            </a:r>
            <a:r>
              <a:rPr lang="ja-JP" altLang="en-GB" sz="1800">
                <a:latin typeface="Times New Roman" panose="02020603050405020304" pitchFamily="18" charset="0"/>
                <a:cs typeface="Times New Roman" panose="02020603050405020304" pitchFamily="18" charset="0"/>
              </a:rPr>
              <a:t>ＪＡＸＡ</a:t>
            </a:r>
            <a:r>
              <a:rPr lang="ja-JP" altLang="en-US" sz="1800">
                <a:latin typeface="Times New Roman" panose="02020603050405020304" pitchFamily="18" charset="0"/>
                <a:cs typeface="Times New Roman" panose="02020603050405020304" pitchFamily="18" charset="0"/>
              </a:rPr>
              <a:t>宇宙科学研究所と夢を創る会 </a:t>
            </a:r>
            <a:r>
              <a:rPr lang="en-GB" altLang="ja-JP" sz="1800" dirty="0">
                <a:latin typeface="Times New Roman" panose="02020603050405020304" pitchFamily="18" charset="0"/>
                <a:cs typeface="Times New Roman" panose="02020603050405020304" pitchFamily="18" charset="0"/>
              </a:rPr>
              <a:t>("</a:t>
            </a:r>
            <a:r>
              <a:rPr lang="en-GB" altLang="ja-JP" sz="1800" dirty="0" err="1">
                <a:latin typeface="Times New Roman" panose="02020603050405020304" pitchFamily="18" charset="0"/>
                <a:cs typeface="Times New Roman" panose="02020603050405020304" pitchFamily="18" charset="0"/>
              </a:rPr>
              <a:t>Drearm</a:t>
            </a:r>
            <a:r>
              <a:rPr lang="en-GB" altLang="ja-JP" sz="1800" dirty="0">
                <a:latin typeface="Times New Roman" panose="02020603050405020304" pitchFamily="18" charset="0"/>
                <a:cs typeface="Times New Roman" panose="02020603050405020304" pitchFamily="18" charset="0"/>
              </a:rPr>
              <a:t> Creation Association with ISAS/JAXA", a private organisation) and the Galactic Federation Republic of Sagamihara (Sagamihara City).</a:t>
            </a:r>
            <a:endParaRPr kumimoji="1" lang="ja-JP" altLang="en-US" sz="1800">
              <a:latin typeface="Times New Roman" panose="02020603050405020304" pitchFamily="18" charset="0"/>
              <a:cs typeface="Times New Roman" panose="02020603050405020304" pitchFamily="18" charset="0"/>
            </a:endParaRPr>
          </a:p>
        </p:txBody>
      </p:sp>
      <p:pic>
        <p:nvPicPr>
          <p:cNvPr id="7" name="図 6">
            <a:extLst>
              <a:ext uri="{FF2B5EF4-FFF2-40B4-BE49-F238E27FC236}">
                <a16:creationId xmlns:a16="http://schemas.microsoft.com/office/drawing/2014/main" id="{4F2531CB-835D-C340-BED1-42AB9318C5BF}"/>
              </a:ext>
            </a:extLst>
          </p:cNvPr>
          <p:cNvPicPr>
            <a:picLocks noChangeAspect="1"/>
          </p:cNvPicPr>
          <p:nvPr/>
        </p:nvPicPr>
        <p:blipFill>
          <a:blip r:embed="rId2"/>
          <a:stretch>
            <a:fillRect/>
          </a:stretch>
        </p:blipFill>
        <p:spPr>
          <a:xfrm>
            <a:off x="3986135" y="3514976"/>
            <a:ext cx="4653849" cy="3102566"/>
          </a:xfrm>
          <a:prstGeom prst="rect">
            <a:avLst/>
          </a:prstGeom>
        </p:spPr>
      </p:pic>
      <p:sp>
        <p:nvSpPr>
          <p:cNvPr id="8" name="テキスト ボックス 7">
            <a:extLst>
              <a:ext uri="{FF2B5EF4-FFF2-40B4-BE49-F238E27FC236}">
                <a16:creationId xmlns:a16="http://schemas.microsoft.com/office/drawing/2014/main" id="{6F95955E-8468-CE4A-B1D9-BD790F3E9FAE}"/>
              </a:ext>
            </a:extLst>
          </p:cNvPr>
          <p:cNvSpPr txBox="1"/>
          <p:nvPr/>
        </p:nvSpPr>
        <p:spPr>
          <a:xfrm>
            <a:off x="884898" y="5035375"/>
            <a:ext cx="2822457" cy="1477328"/>
          </a:xfrm>
          <a:prstGeom prst="rect">
            <a:avLst/>
          </a:prstGeom>
          <a:noFill/>
        </p:spPr>
        <p:txBody>
          <a:bodyPr wrap="square" rtlCol="0">
            <a:spAutoFit/>
          </a:bodyPr>
          <a:lstStyle/>
          <a:p>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Photograph of replica grain:</a:t>
            </a:r>
            <a:endParaRPr kumimoji="1" lang="en-US" altLang="ja-JP" dirty="0">
              <a:latin typeface="Times New Roman" panose="02020603050405020304" pitchFamily="18" charset="0"/>
              <a:ea typeface="MS PGothic" panose="020B0600070205080204" pitchFamily="34" charset="-128"/>
              <a:cs typeface="Times New Roman" panose="02020603050405020304" pitchFamily="18" charset="0"/>
            </a:endParaRPr>
          </a:p>
          <a:p>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　　</a:t>
            </a:r>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Left</a:t>
            </a:r>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1:1 scale</a:t>
            </a:r>
            <a:endParaRPr kumimoji="1" lang="en-US" altLang="ja-JP" dirty="0">
              <a:latin typeface="Times New Roman" panose="02020603050405020304" pitchFamily="18" charset="0"/>
              <a:ea typeface="MS PGothic" panose="020B0600070205080204" pitchFamily="34" charset="-128"/>
              <a:cs typeface="Times New Roman" panose="02020603050405020304" pitchFamily="18" charset="0"/>
            </a:endParaRPr>
          </a:p>
          <a:p>
            <a:r>
              <a:rPr lang="ja-JP" altLang="en-US">
                <a:latin typeface="Times New Roman" panose="02020603050405020304" pitchFamily="18" charset="0"/>
                <a:ea typeface="MS PGothic" panose="020B0600070205080204" pitchFamily="34" charset="-128"/>
                <a:cs typeface="Times New Roman" panose="02020603050405020304" pitchFamily="18" charset="0"/>
              </a:rPr>
              <a:t>　　</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Right</a:t>
            </a:r>
            <a:r>
              <a:rPr lang="ja-JP" altLang="en-US">
                <a:latin typeface="Times New Roman" panose="02020603050405020304" pitchFamily="18" charset="0"/>
                <a:ea typeface="MS PGothic" panose="020B0600070205080204" pitchFamily="34" charset="-128"/>
                <a:cs typeface="Times New Roman" panose="02020603050405020304" pitchFamily="18" charset="0"/>
              </a:rPr>
              <a:t>：</a:t>
            </a:r>
            <a:r>
              <a:rPr lang="en-US" altLang="ja-JP" dirty="0">
                <a:latin typeface="Times New Roman" panose="02020603050405020304" pitchFamily="18" charset="0"/>
                <a:ea typeface="MS PGothic" panose="020B0600070205080204" pitchFamily="34" charset="-128"/>
                <a:cs typeface="Times New Roman" panose="02020603050405020304" pitchFamily="18" charset="0"/>
              </a:rPr>
              <a:t>10 x larger</a:t>
            </a:r>
            <a:br>
              <a:rPr lang="en-US" altLang="ja-JP" dirty="0">
                <a:latin typeface="Times New Roman" panose="02020603050405020304" pitchFamily="18" charset="0"/>
                <a:ea typeface="MS PGothic" panose="020B0600070205080204" pitchFamily="34" charset="-128"/>
                <a:cs typeface="Times New Roman" panose="02020603050405020304" pitchFamily="18" charset="0"/>
              </a:rPr>
            </a:br>
            <a:endParaRPr lang="en-US" altLang="ja-JP" dirty="0">
              <a:latin typeface="Times New Roman" panose="02020603050405020304" pitchFamily="18" charset="0"/>
              <a:ea typeface="MS PGothic" panose="020B0600070205080204" pitchFamily="34" charset="-128"/>
              <a:cs typeface="Times New Roman" panose="02020603050405020304" pitchFamily="18" charset="0"/>
            </a:endParaRPr>
          </a:p>
          <a:p>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©JAXA</a:t>
            </a:r>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p>
        </p:txBody>
      </p:sp>
      <p:sp>
        <p:nvSpPr>
          <p:cNvPr id="9" name="スライド番号プレースホルダー 8">
            <a:extLst>
              <a:ext uri="{FF2B5EF4-FFF2-40B4-BE49-F238E27FC236}">
                <a16:creationId xmlns:a16="http://schemas.microsoft.com/office/drawing/2014/main" id="{AFDD0A24-CCC8-FE41-B219-FF786FE1561B}"/>
              </a:ext>
            </a:extLst>
          </p:cNvPr>
          <p:cNvSpPr>
            <a:spLocks noGrp="1"/>
          </p:cNvSpPr>
          <p:nvPr>
            <p:ph type="sldNum" sz="quarter" idx="12"/>
          </p:nvPr>
        </p:nvSpPr>
        <p:spPr/>
        <p:txBody>
          <a:bodyPr/>
          <a:lstStyle/>
          <a:p>
            <a:fld id="{1F4D6A8C-D702-7A43-9401-7D92519C8545}" type="slidenum">
              <a:rPr kumimoji="1" lang="ja-JP" altLang="en-US" smtClean="0"/>
              <a:t>3</a:t>
            </a:fld>
            <a:endParaRPr kumimoji="1" lang="ja-JP" altLang="en-US"/>
          </a:p>
        </p:txBody>
      </p:sp>
    </p:spTree>
    <p:extLst>
      <p:ext uri="{BB962C8B-B14F-4D97-AF65-F5344CB8AC3E}">
        <p14:creationId xmlns:p14="http://schemas.microsoft.com/office/powerpoint/2010/main" val="1987475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A4C52E-D07B-7744-B93F-0DB08AB877EA}"/>
              </a:ext>
            </a:extLst>
          </p:cNvPr>
          <p:cNvSpPr>
            <a:spLocks noGrp="1"/>
          </p:cNvSpPr>
          <p:nvPr>
            <p:ph type="title"/>
          </p:nvPr>
        </p:nvSpPr>
        <p:spPr/>
        <p:txBody>
          <a:bodyPr/>
          <a:lstStyle/>
          <a:p>
            <a:r>
              <a:rPr kumimoji="1" lang="en-GB" altLang="ja-JP" b="1" dirty="0">
                <a:latin typeface="Times New Roman" panose="02020603050405020304" pitchFamily="18" charset="0"/>
                <a:cs typeface="Times New Roman" panose="02020603050405020304" pitchFamily="18" charset="0"/>
              </a:rPr>
              <a:t>Details of the original sample grain</a:t>
            </a:r>
            <a:endParaRPr kumimoji="1" lang="ja-JP" altLang="en-US" b="1">
              <a:latin typeface="Times New Roman" panose="02020603050405020304" pitchFamily="18" charset="0"/>
              <a:cs typeface="Times New Roman" panose="02020603050405020304" pitchFamily="18" charset="0"/>
            </a:endParaRPr>
          </a:p>
        </p:txBody>
      </p:sp>
      <p:graphicFrame>
        <p:nvGraphicFramePr>
          <p:cNvPr id="4" name="表 4">
            <a:extLst>
              <a:ext uri="{FF2B5EF4-FFF2-40B4-BE49-F238E27FC236}">
                <a16:creationId xmlns:a16="http://schemas.microsoft.com/office/drawing/2014/main" id="{A9B91F46-9319-1042-A23A-D03C93C56418}"/>
              </a:ext>
            </a:extLst>
          </p:cNvPr>
          <p:cNvGraphicFramePr>
            <a:graphicFrameLocks noGrp="1"/>
          </p:cNvGraphicFramePr>
          <p:nvPr>
            <p:extLst>
              <p:ext uri="{D42A27DB-BD31-4B8C-83A1-F6EECF244321}">
                <p14:modId xmlns:p14="http://schemas.microsoft.com/office/powerpoint/2010/main" val="3778422784"/>
              </p:ext>
            </p:extLst>
          </p:nvPr>
        </p:nvGraphicFramePr>
        <p:xfrm>
          <a:off x="843763" y="1007241"/>
          <a:ext cx="7483365" cy="3856596"/>
        </p:xfrm>
        <a:graphic>
          <a:graphicData uri="http://schemas.openxmlformats.org/drawingml/2006/table">
            <a:tbl>
              <a:tblPr firstRow="1" bandRow="1">
                <a:tableStyleId>{5940675A-B579-460E-94D1-54222C63F5DA}</a:tableStyleId>
              </a:tblPr>
              <a:tblGrid>
                <a:gridCol w="2219204">
                  <a:extLst>
                    <a:ext uri="{9D8B030D-6E8A-4147-A177-3AD203B41FA5}">
                      <a16:colId xmlns:a16="http://schemas.microsoft.com/office/drawing/2014/main" val="544314489"/>
                    </a:ext>
                  </a:extLst>
                </a:gridCol>
                <a:gridCol w="5264161">
                  <a:extLst>
                    <a:ext uri="{9D8B030D-6E8A-4147-A177-3AD203B41FA5}">
                      <a16:colId xmlns:a16="http://schemas.microsoft.com/office/drawing/2014/main" val="1938089234"/>
                    </a:ext>
                  </a:extLst>
                </a:gridCol>
              </a:tblGrid>
              <a:tr h="506949">
                <a:tc>
                  <a:txBody>
                    <a:bodyPr/>
                    <a:lstStyle/>
                    <a:p>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Sample name</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tc>
                  <a:txBody>
                    <a:bodyPr/>
                    <a:lstStyle/>
                    <a:p>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C0002</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extLst>
                  <a:ext uri="{0D108BD9-81ED-4DB2-BD59-A6C34878D82A}">
                    <a16:rowId xmlns:a16="http://schemas.microsoft.com/office/drawing/2014/main" val="1516636700"/>
                  </a:ext>
                </a:extLst>
              </a:tr>
              <a:tr h="506949">
                <a:tc>
                  <a:txBody>
                    <a:bodyPr/>
                    <a:lstStyle/>
                    <a:p>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Collection date</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tc>
                  <a:txBody>
                    <a:bodyPr/>
                    <a:lstStyle/>
                    <a:p>
                      <a:r>
                        <a:rPr lang="en-US" altLang="ja-JP" dirty="0">
                          <a:latin typeface="Times New Roman" panose="02020603050405020304" pitchFamily="18" charset="0"/>
                          <a:ea typeface="MS PGothic" panose="020B0600070205080204" pitchFamily="34" charset="-128"/>
                          <a:cs typeface="Times New Roman" panose="02020603050405020304" pitchFamily="18" charset="0"/>
                        </a:rPr>
                        <a:t>2019</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a:t>
                      </a:r>
                      <a:r>
                        <a:rPr lang="en-US" altLang="ja-JP" dirty="0">
                          <a:latin typeface="Times New Roman" panose="02020603050405020304" pitchFamily="18" charset="0"/>
                          <a:ea typeface="MS PGothic" panose="020B0600070205080204" pitchFamily="34" charset="-128"/>
                          <a:cs typeface="Times New Roman" panose="02020603050405020304" pitchFamily="18" charset="0"/>
                        </a:rPr>
                        <a:t>7</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a:t>
                      </a:r>
                      <a:r>
                        <a:rPr lang="en-US" altLang="ja-JP" dirty="0">
                          <a:latin typeface="Times New Roman" panose="02020603050405020304" pitchFamily="18" charset="0"/>
                          <a:ea typeface="MS PGothic" panose="020B0600070205080204" pitchFamily="34" charset="-128"/>
                          <a:cs typeface="Times New Roman" panose="02020603050405020304" pitchFamily="18" charset="0"/>
                        </a:rPr>
                        <a:t>11 </a:t>
                      </a:r>
                      <a:r>
                        <a:rPr lang="ja-JP" altLang="en-US">
                          <a:latin typeface="Times New Roman" panose="02020603050405020304" pitchFamily="18" charset="0"/>
                          <a:ea typeface="MS PGothic" panose="020B0600070205080204" pitchFamily="34" charset="-128"/>
                          <a:cs typeface="Times New Roman" panose="02020603050405020304" pitchFamily="18" charset="0"/>
                        </a:rPr>
                        <a:t>（</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2</a:t>
                      </a:r>
                      <a:r>
                        <a:rPr lang="en-GB" altLang="ja-JP" baseline="30000" dirty="0">
                          <a:latin typeface="Times New Roman" panose="02020603050405020304" pitchFamily="18" charset="0"/>
                          <a:ea typeface="MS PGothic" panose="020B0600070205080204" pitchFamily="34" charset="-128"/>
                          <a:cs typeface="Times New Roman" panose="02020603050405020304" pitchFamily="18" charset="0"/>
                        </a:rPr>
                        <a:t>nd</a:t>
                      </a:r>
                      <a:r>
                        <a:rPr lang="en-GB" altLang="ja-JP" dirty="0">
                          <a:latin typeface="Times New Roman" panose="02020603050405020304" pitchFamily="18" charset="0"/>
                          <a:ea typeface="MS PGothic" panose="020B0600070205080204" pitchFamily="34" charset="-128"/>
                          <a:cs typeface="Times New Roman" panose="02020603050405020304" pitchFamily="18" charset="0"/>
                        </a:rPr>
                        <a:t> touchdown</a:t>
                      </a:r>
                      <a:r>
                        <a:rPr lang="ja-JP" altLang="en-US">
                          <a:latin typeface="Times New Roman" panose="02020603050405020304" pitchFamily="18" charset="0"/>
                          <a:ea typeface="MS PGothic" panose="020B0600070205080204" pitchFamily="34" charset="-128"/>
                          <a:cs typeface="Times New Roman" panose="02020603050405020304" pitchFamily="18" charset="0"/>
                        </a:rPr>
                        <a:t>）</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extLst>
                  <a:ext uri="{0D108BD9-81ED-4DB2-BD59-A6C34878D82A}">
                    <a16:rowId xmlns:a16="http://schemas.microsoft.com/office/drawing/2014/main" val="3246164295"/>
                  </a:ext>
                </a:extLst>
              </a:tr>
              <a:tr h="506949">
                <a:tc>
                  <a:txBody>
                    <a:bodyPr/>
                    <a:lstStyle/>
                    <a:p>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Collection site</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tc>
                  <a:txBody>
                    <a:bodyPr/>
                    <a:lstStyle/>
                    <a:p>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Near the equatorial region on asteroid </a:t>
                      </a:r>
                      <a:r>
                        <a:rPr kumimoji="1" lang="en-GB" altLang="ja-JP" dirty="0" err="1">
                          <a:latin typeface="Times New Roman" panose="02020603050405020304" pitchFamily="18" charset="0"/>
                          <a:ea typeface="MS PGothic" panose="020B0600070205080204" pitchFamily="34" charset="-128"/>
                          <a:cs typeface="Times New Roman" panose="02020603050405020304" pitchFamily="18" charset="0"/>
                        </a:rPr>
                        <a:t>Ryugu</a:t>
                      </a:r>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 close to the site of the artificial crater (known as the SCI crater or </a:t>
                      </a:r>
                      <a:r>
                        <a:rPr kumimoji="1" lang="en-GB" altLang="ja-JP" dirty="0" err="1">
                          <a:latin typeface="Times New Roman" panose="02020603050405020304" pitchFamily="18" charset="0"/>
                          <a:ea typeface="MS PGothic" panose="020B0600070205080204" pitchFamily="34" charset="-128"/>
                          <a:cs typeface="Times New Roman" panose="02020603050405020304" pitchFamily="18" charset="0"/>
                        </a:rPr>
                        <a:t>Omusubi</a:t>
                      </a:r>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 </a:t>
                      </a:r>
                      <a:r>
                        <a:rPr kumimoji="1" lang="en-GB" altLang="ja-JP" dirty="0" err="1">
                          <a:latin typeface="Times New Roman" panose="02020603050405020304" pitchFamily="18" charset="0"/>
                          <a:ea typeface="MS PGothic" panose="020B0600070205080204" pitchFamily="34" charset="-128"/>
                          <a:cs typeface="Times New Roman" panose="02020603050405020304" pitchFamily="18" charset="0"/>
                        </a:rPr>
                        <a:t>Kororin</a:t>
                      </a:r>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 (Rolling Rice Ball) Crater)</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extLst>
                  <a:ext uri="{0D108BD9-81ED-4DB2-BD59-A6C34878D82A}">
                    <a16:rowId xmlns:a16="http://schemas.microsoft.com/office/drawing/2014/main" val="2991591774"/>
                  </a:ext>
                </a:extLst>
              </a:tr>
              <a:tr h="506949">
                <a:tc>
                  <a:txBody>
                    <a:bodyPr/>
                    <a:lstStyle/>
                    <a:p>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Mass</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tc>
                  <a:txBody>
                    <a:bodyPr/>
                    <a:lstStyle/>
                    <a:p>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93.5mg</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extLst>
                  <a:ext uri="{0D108BD9-81ED-4DB2-BD59-A6C34878D82A}">
                    <a16:rowId xmlns:a16="http://schemas.microsoft.com/office/drawing/2014/main" val="1192460705"/>
                  </a:ext>
                </a:extLst>
              </a:tr>
              <a:tr h="506949">
                <a:tc>
                  <a:txBody>
                    <a:bodyPr/>
                    <a:lstStyle/>
                    <a:p>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Size</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tc>
                  <a:txBody>
                    <a:bodyPr/>
                    <a:lstStyle/>
                    <a:p>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8.648mm</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extLst>
                  <a:ext uri="{0D108BD9-81ED-4DB2-BD59-A6C34878D82A}">
                    <a16:rowId xmlns:a16="http://schemas.microsoft.com/office/drawing/2014/main" val="273942866"/>
                  </a:ext>
                </a:extLst>
              </a:tr>
              <a:tr h="506949">
                <a:tc>
                  <a:txBody>
                    <a:bodyPr/>
                    <a:lstStyle/>
                    <a:p>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Further information</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tc>
                  <a:txBody>
                    <a:bodyPr/>
                    <a:lstStyle/>
                    <a:p>
                      <a:r>
                        <a:rPr kumimoji="1" lang="en-GB" altLang="ja-JP" dirty="0" err="1">
                          <a:latin typeface="Times New Roman" panose="02020603050405020304" pitchFamily="18" charset="0"/>
                          <a:ea typeface="MS PGothic" panose="020B0600070205080204" pitchFamily="34" charset="-128"/>
                          <a:cs typeface="Times New Roman" panose="02020603050405020304" pitchFamily="18" charset="0"/>
                        </a:rPr>
                        <a:t>Ryugu</a:t>
                      </a:r>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 sample catalogue:</a:t>
                      </a:r>
                      <a:endParaRPr kumimoji="1" lang="en-US" altLang="ja-JP" dirty="0">
                        <a:latin typeface="Times New Roman" panose="02020603050405020304" pitchFamily="18" charset="0"/>
                        <a:ea typeface="MS PGothic" panose="020B0600070205080204" pitchFamily="34" charset="-128"/>
                        <a:cs typeface="Times New Roman" panose="02020603050405020304" pitchFamily="18" charset="0"/>
                      </a:endParaRPr>
                    </a:p>
                    <a:p>
                      <a:r>
                        <a:rPr lang="en" altLang="ja-JP" dirty="0">
                          <a:latin typeface="Times New Roman" panose="02020603050405020304" pitchFamily="18" charset="0"/>
                          <a:cs typeface="Times New Roman" panose="02020603050405020304" pitchFamily="18" charset="0"/>
                          <a:hlinkClick r:id="rId2"/>
                        </a:rPr>
                        <a:t>https://darts.isas.jaxa.jp/curation/hayabusa2/allDescription.php?sample_id=629</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a:txBody>
                  <a:tcPr/>
                </a:tc>
                <a:extLst>
                  <a:ext uri="{0D108BD9-81ED-4DB2-BD59-A6C34878D82A}">
                    <a16:rowId xmlns:a16="http://schemas.microsoft.com/office/drawing/2014/main" val="1487867297"/>
                  </a:ext>
                </a:extLst>
              </a:tr>
            </a:tbl>
          </a:graphicData>
        </a:graphic>
      </p:graphicFrame>
      <p:sp>
        <p:nvSpPr>
          <p:cNvPr id="5" name="スライド番号プレースホルダー 4">
            <a:extLst>
              <a:ext uri="{FF2B5EF4-FFF2-40B4-BE49-F238E27FC236}">
                <a16:creationId xmlns:a16="http://schemas.microsoft.com/office/drawing/2014/main" id="{36937BCB-7BEA-1248-87EA-C589F094A834}"/>
              </a:ext>
            </a:extLst>
          </p:cNvPr>
          <p:cNvSpPr>
            <a:spLocks noGrp="1"/>
          </p:cNvSpPr>
          <p:nvPr>
            <p:ph type="sldNum" sz="quarter" idx="12"/>
          </p:nvPr>
        </p:nvSpPr>
        <p:spPr/>
        <p:txBody>
          <a:bodyPr/>
          <a:lstStyle/>
          <a:p>
            <a:fld id="{1F4D6A8C-D702-7A43-9401-7D92519C8545}" type="slidenum">
              <a:rPr kumimoji="1" lang="ja-JP" altLang="en-US" smtClean="0"/>
              <a:t>4</a:t>
            </a:fld>
            <a:endParaRPr kumimoji="1" lang="ja-JP" altLang="en-US"/>
          </a:p>
        </p:txBody>
      </p:sp>
      <p:sp>
        <p:nvSpPr>
          <p:cNvPr id="6" name="テキスト ボックス 5">
            <a:extLst>
              <a:ext uri="{FF2B5EF4-FFF2-40B4-BE49-F238E27FC236}">
                <a16:creationId xmlns:a16="http://schemas.microsoft.com/office/drawing/2014/main" id="{3773C102-B8C8-7B4F-BEB8-DAA8025585F5}"/>
              </a:ext>
            </a:extLst>
          </p:cNvPr>
          <p:cNvSpPr txBox="1"/>
          <p:nvPr/>
        </p:nvSpPr>
        <p:spPr>
          <a:xfrm>
            <a:off x="107575" y="6456376"/>
            <a:ext cx="1350579" cy="369332"/>
          </a:xfrm>
          <a:prstGeom prst="rect">
            <a:avLst/>
          </a:prstGeom>
          <a:noFill/>
        </p:spPr>
        <p:txBody>
          <a:bodyPr wrap="square">
            <a:spAutoFit/>
          </a:bodyPr>
          <a:lstStyle/>
          <a:p>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©JAXA</a:t>
            </a:r>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p>
        </p:txBody>
      </p:sp>
    </p:spTree>
    <p:extLst>
      <p:ext uri="{BB962C8B-B14F-4D97-AF65-F5344CB8AC3E}">
        <p14:creationId xmlns:p14="http://schemas.microsoft.com/office/powerpoint/2010/main" val="4071938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95A703-B912-D044-8116-B126886716C6}"/>
              </a:ext>
            </a:extLst>
          </p:cNvPr>
          <p:cNvSpPr>
            <a:spLocks noGrp="1"/>
          </p:cNvSpPr>
          <p:nvPr>
            <p:ph type="title"/>
          </p:nvPr>
        </p:nvSpPr>
        <p:spPr/>
        <p:txBody>
          <a:bodyPr/>
          <a:lstStyle/>
          <a:p>
            <a:r>
              <a:rPr kumimoji="1" lang="en-GB" altLang="ja-JP" b="1" dirty="0">
                <a:latin typeface="Times New Roman" panose="02020603050405020304" pitchFamily="18" charset="0"/>
                <a:cs typeface="Times New Roman" panose="02020603050405020304" pitchFamily="18" charset="0"/>
              </a:rPr>
              <a:t>Image of the original sample grain</a:t>
            </a:r>
            <a:endParaRPr kumimoji="1" lang="ja-JP" altLang="en-US" b="1">
              <a:latin typeface="Times New Roman" panose="02020603050405020304" pitchFamily="18" charset="0"/>
              <a:cs typeface="Times New Roman" panose="02020603050405020304" pitchFamily="18" charset="0"/>
            </a:endParaRPr>
          </a:p>
        </p:txBody>
      </p:sp>
      <p:pic>
        <p:nvPicPr>
          <p:cNvPr id="4" name="図 3">
            <a:extLst>
              <a:ext uri="{FF2B5EF4-FFF2-40B4-BE49-F238E27FC236}">
                <a16:creationId xmlns:a16="http://schemas.microsoft.com/office/drawing/2014/main" id="{27A79F58-AC4C-B54F-A8D3-DCA6CEF3B811}"/>
              </a:ext>
            </a:extLst>
          </p:cNvPr>
          <p:cNvPicPr>
            <a:picLocks noChangeAspect="1"/>
          </p:cNvPicPr>
          <p:nvPr/>
        </p:nvPicPr>
        <p:blipFill>
          <a:blip r:embed="rId2"/>
          <a:stretch>
            <a:fillRect/>
          </a:stretch>
        </p:blipFill>
        <p:spPr>
          <a:xfrm>
            <a:off x="332847" y="1070743"/>
            <a:ext cx="5038652" cy="4478803"/>
          </a:xfrm>
          <a:prstGeom prst="rect">
            <a:avLst/>
          </a:prstGeom>
        </p:spPr>
      </p:pic>
      <p:sp>
        <p:nvSpPr>
          <p:cNvPr id="6" name="テキスト ボックス 5">
            <a:extLst>
              <a:ext uri="{FF2B5EF4-FFF2-40B4-BE49-F238E27FC236}">
                <a16:creationId xmlns:a16="http://schemas.microsoft.com/office/drawing/2014/main" id="{01B6717E-DBC0-604D-B33E-C135E1F2E758}"/>
              </a:ext>
            </a:extLst>
          </p:cNvPr>
          <p:cNvSpPr txBox="1"/>
          <p:nvPr/>
        </p:nvSpPr>
        <p:spPr>
          <a:xfrm>
            <a:off x="660298" y="5818295"/>
            <a:ext cx="8329447" cy="369332"/>
          </a:xfrm>
          <a:prstGeom prst="rect">
            <a:avLst/>
          </a:prstGeom>
          <a:noFill/>
        </p:spPr>
        <p:txBody>
          <a:bodyPr wrap="square">
            <a:spAutoFit/>
          </a:bodyPr>
          <a:lstStyle/>
          <a:p>
            <a:r>
              <a:rPr lang="ja-JP" altLang="en-US"/>
              <a:t>https://darts.isas.jaxa.jp/curation/hayabusa2/allDescription.php?sample_id=629</a:t>
            </a:r>
          </a:p>
        </p:txBody>
      </p:sp>
      <p:sp>
        <p:nvSpPr>
          <p:cNvPr id="8" name="テキスト ボックス 7">
            <a:extLst>
              <a:ext uri="{FF2B5EF4-FFF2-40B4-BE49-F238E27FC236}">
                <a16:creationId xmlns:a16="http://schemas.microsoft.com/office/drawing/2014/main" id="{0A743890-8A1E-A44E-B89F-04F748FF559F}"/>
              </a:ext>
            </a:extLst>
          </p:cNvPr>
          <p:cNvSpPr txBox="1"/>
          <p:nvPr/>
        </p:nvSpPr>
        <p:spPr>
          <a:xfrm>
            <a:off x="107575" y="6456376"/>
            <a:ext cx="1350579" cy="369332"/>
          </a:xfrm>
          <a:prstGeom prst="rect">
            <a:avLst/>
          </a:prstGeom>
          <a:noFill/>
        </p:spPr>
        <p:txBody>
          <a:bodyPr wrap="square">
            <a:spAutoFit/>
          </a:bodyPr>
          <a:lstStyle/>
          <a:p>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©JAXA</a:t>
            </a:r>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p>
        </p:txBody>
      </p:sp>
      <p:pic>
        <p:nvPicPr>
          <p:cNvPr id="9" name="図 8">
            <a:extLst>
              <a:ext uri="{FF2B5EF4-FFF2-40B4-BE49-F238E27FC236}">
                <a16:creationId xmlns:a16="http://schemas.microsoft.com/office/drawing/2014/main" id="{9E85E5AE-B3FB-6045-B737-E81318FD4AA3}"/>
              </a:ext>
            </a:extLst>
          </p:cNvPr>
          <p:cNvPicPr>
            <a:picLocks noChangeAspect="1"/>
          </p:cNvPicPr>
          <p:nvPr/>
        </p:nvPicPr>
        <p:blipFill>
          <a:blip r:embed="rId3"/>
          <a:stretch>
            <a:fillRect/>
          </a:stretch>
        </p:blipFill>
        <p:spPr>
          <a:xfrm>
            <a:off x="5785781" y="1070743"/>
            <a:ext cx="2548923" cy="4531418"/>
          </a:xfrm>
          <a:prstGeom prst="rect">
            <a:avLst/>
          </a:prstGeom>
        </p:spPr>
      </p:pic>
      <p:sp>
        <p:nvSpPr>
          <p:cNvPr id="10" name="スライド番号プレースホルダー 9">
            <a:extLst>
              <a:ext uri="{FF2B5EF4-FFF2-40B4-BE49-F238E27FC236}">
                <a16:creationId xmlns:a16="http://schemas.microsoft.com/office/drawing/2014/main" id="{40B5200F-2619-EC49-8662-A0E398F15418}"/>
              </a:ext>
            </a:extLst>
          </p:cNvPr>
          <p:cNvSpPr>
            <a:spLocks noGrp="1"/>
          </p:cNvSpPr>
          <p:nvPr>
            <p:ph type="sldNum" sz="quarter" idx="12"/>
          </p:nvPr>
        </p:nvSpPr>
        <p:spPr/>
        <p:txBody>
          <a:bodyPr/>
          <a:lstStyle/>
          <a:p>
            <a:fld id="{1F4D6A8C-D702-7A43-9401-7D92519C8545}" type="slidenum">
              <a:rPr kumimoji="1" lang="ja-JP" altLang="en-US" smtClean="0"/>
              <a:t>5</a:t>
            </a:fld>
            <a:endParaRPr kumimoji="1" lang="ja-JP" altLang="en-US"/>
          </a:p>
        </p:txBody>
      </p:sp>
    </p:spTree>
    <p:extLst>
      <p:ext uri="{BB962C8B-B14F-4D97-AF65-F5344CB8AC3E}">
        <p14:creationId xmlns:p14="http://schemas.microsoft.com/office/powerpoint/2010/main" val="4271721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95A703-B912-D044-8116-B126886716C6}"/>
              </a:ext>
            </a:extLst>
          </p:cNvPr>
          <p:cNvSpPr>
            <a:spLocks noGrp="1"/>
          </p:cNvSpPr>
          <p:nvPr>
            <p:ph type="title"/>
          </p:nvPr>
        </p:nvSpPr>
        <p:spPr>
          <a:xfrm>
            <a:off x="107575" y="114115"/>
            <a:ext cx="8955743" cy="1073554"/>
          </a:xfrm>
        </p:spPr>
        <p:txBody>
          <a:bodyPr>
            <a:normAutofit fontScale="90000"/>
          </a:bodyPr>
          <a:lstStyle/>
          <a:p>
            <a:r>
              <a:rPr kumimoji="1" lang="en-GB" altLang="ja-JP" b="1" dirty="0">
                <a:latin typeface="Times New Roman" panose="02020603050405020304" pitchFamily="18" charset="0"/>
                <a:cs typeface="Times New Roman" panose="02020603050405020304" pitchFamily="18" charset="0"/>
              </a:rPr>
              <a:t>Example of th</a:t>
            </a:r>
            <a:r>
              <a:rPr lang="en-GB" altLang="ja-JP" b="1" dirty="0">
                <a:latin typeface="Times New Roman" panose="02020603050405020304" pitchFamily="18" charset="0"/>
                <a:cs typeface="Times New Roman" panose="02020603050405020304" pitchFamily="18" charset="0"/>
              </a:rPr>
              <a:t>e spectral data from the original grain</a:t>
            </a:r>
            <a:endParaRPr kumimoji="1" lang="ja-JP" altLang="en-US" b="1">
              <a:latin typeface="Times New Roman" panose="02020603050405020304" pitchFamily="18" charset="0"/>
              <a:cs typeface="Times New Roman" panose="02020603050405020304" pitchFamily="18" charset="0"/>
            </a:endParaRPr>
          </a:p>
        </p:txBody>
      </p:sp>
      <p:sp>
        <p:nvSpPr>
          <p:cNvPr id="6" name="テキスト ボックス 5">
            <a:extLst>
              <a:ext uri="{FF2B5EF4-FFF2-40B4-BE49-F238E27FC236}">
                <a16:creationId xmlns:a16="http://schemas.microsoft.com/office/drawing/2014/main" id="{01B6717E-DBC0-604D-B33E-C135E1F2E758}"/>
              </a:ext>
            </a:extLst>
          </p:cNvPr>
          <p:cNvSpPr txBox="1"/>
          <p:nvPr/>
        </p:nvSpPr>
        <p:spPr>
          <a:xfrm>
            <a:off x="650812" y="5957935"/>
            <a:ext cx="8329447" cy="369332"/>
          </a:xfrm>
          <a:prstGeom prst="rect">
            <a:avLst/>
          </a:prstGeom>
          <a:noFill/>
        </p:spPr>
        <p:txBody>
          <a:bodyPr wrap="square">
            <a:spAutoFit/>
          </a:bodyPr>
          <a:lstStyle/>
          <a:p>
            <a:r>
              <a:rPr lang="ja-JP" altLang="en-US">
                <a:latin typeface="MS PGothic" panose="020B0600070205080204" pitchFamily="34" charset="-128"/>
                <a:ea typeface="MS PGothic" panose="020B0600070205080204" pitchFamily="34" charset="-128"/>
              </a:rPr>
              <a:t>https://darts.isas.jaxa.jp/curation/hayabusa2/allDescription.php?sample_id=629</a:t>
            </a:r>
          </a:p>
        </p:txBody>
      </p:sp>
      <p:sp>
        <p:nvSpPr>
          <p:cNvPr id="8" name="テキスト ボックス 7">
            <a:extLst>
              <a:ext uri="{FF2B5EF4-FFF2-40B4-BE49-F238E27FC236}">
                <a16:creationId xmlns:a16="http://schemas.microsoft.com/office/drawing/2014/main" id="{0A743890-8A1E-A44E-B89F-04F748FF559F}"/>
              </a:ext>
            </a:extLst>
          </p:cNvPr>
          <p:cNvSpPr txBox="1"/>
          <p:nvPr/>
        </p:nvSpPr>
        <p:spPr>
          <a:xfrm>
            <a:off x="107575" y="6456376"/>
            <a:ext cx="1350579" cy="369332"/>
          </a:xfrm>
          <a:prstGeom prst="rect">
            <a:avLst/>
          </a:prstGeom>
          <a:noFill/>
        </p:spPr>
        <p:txBody>
          <a:bodyPr wrap="square">
            <a:spAutoFit/>
          </a:bodyPr>
          <a:lstStyle/>
          <a:p>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©JAXA</a:t>
            </a:r>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p>
        </p:txBody>
      </p:sp>
      <p:pic>
        <p:nvPicPr>
          <p:cNvPr id="3" name="図 2">
            <a:extLst>
              <a:ext uri="{FF2B5EF4-FFF2-40B4-BE49-F238E27FC236}">
                <a16:creationId xmlns:a16="http://schemas.microsoft.com/office/drawing/2014/main" id="{887DAA45-29D0-D241-9265-2F2AE7FB44CA}"/>
              </a:ext>
            </a:extLst>
          </p:cNvPr>
          <p:cNvPicPr>
            <a:picLocks noChangeAspect="1"/>
          </p:cNvPicPr>
          <p:nvPr/>
        </p:nvPicPr>
        <p:blipFill>
          <a:blip r:embed="rId2"/>
          <a:stretch>
            <a:fillRect/>
          </a:stretch>
        </p:blipFill>
        <p:spPr>
          <a:xfrm>
            <a:off x="1758512" y="1187669"/>
            <a:ext cx="5230868" cy="4009288"/>
          </a:xfrm>
          <a:prstGeom prst="rect">
            <a:avLst/>
          </a:prstGeom>
        </p:spPr>
      </p:pic>
      <p:sp>
        <p:nvSpPr>
          <p:cNvPr id="5" name="テキスト ボックス 4">
            <a:extLst>
              <a:ext uri="{FF2B5EF4-FFF2-40B4-BE49-F238E27FC236}">
                <a16:creationId xmlns:a16="http://schemas.microsoft.com/office/drawing/2014/main" id="{41612F45-2968-0745-9495-4D9897270452}"/>
              </a:ext>
            </a:extLst>
          </p:cNvPr>
          <p:cNvSpPr txBox="1"/>
          <p:nvPr/>
        </p:nvSpPr>
        <p:spPr>
          <a:xfrm>
            <a:off x="650812" y="5225287"/>
            <a:ext cx="7967671" cy="646331"/>
          </a:xfrm>
          <a:prstGeom prst="rect">
            <a:avLst/>
          </a:prstGeom>
          <a:noFill/>
        </p:spPr>
        <p:txBody>
          <a:bodyPr wrap="square" rtlCol="0">
            <a:spAutoFit/>
          </a:bodyPr>
          <a:lstStyle/>
          <a:p>
            <a:r>
              <a:rPr kumimoji="1" lang="en-GB" altLang="ja-JP" dirty="0">
                <a:latin typeface="Times New Roman" panose="02020603050405020304" pitchFamily="18" charset="0"/>
                <a:ea typeface="MS PGothic" panose="020B0600070205080204" pitchFamily="34" charset="-128"/>
                <a:cs typeface="Times New Roman" panose="02020603050405020304" pitchFamily="18" charset="0"/>
              </a:rPr>
              <a:t>Using FTIR (continuous infrared spectroscopy). Water-related absorption is seen at wavelengths around 2.7</a:t>
            </a:r>
            <a:r>
              <a:rPr lang="en-US" altLang="ja-JP" dirty="0" err="1">
                <a:latin typeface="Times New Roman" panose="02020603050405020304" pitchFamily="18" charset="0"/>
                <a:ea typeface="MS PGothic" panose="020B0600070205080204" pitchFamily="34" charset="-128"/>
                <a:cs typeface="Times New Roman" panose="02020603050405020304" pitchFamily="18" charset="0"/>
              </a:rPr>
              <a:t>μm</a:t>
            </a:r>
            <a:r>
              <a:rPr lang="en-US" altLang="ja-JP" dirty="0">
                <a:latin typeface="Times New Roman" panose="02020603050405020304" pitchFamily="18" charset="0"/>
                <a:ea typeface="MS PGothic" panose="020B0600070205080204" pitchFamily="34" charset="-128"/>
                <a:cs typeface="Times New Roman" panose="02020603050405020304" pitchFamily="18" charset="0"/>
              </a:rPr>
              <a:t>.</a:t>
            </a:r>
            <a:endParaRPr kumimoji="1" lang="ja-JP" altLang="en-US">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7" name="スライド番号プレースホルダー 6">
            <a:extLst>
              <a:ext uri="{FF2B5EF4-FFF2-40B4-BE49-F238E27FC236}">
                <a16:creationId xmlns:a16="http://schemas.microsoft.com/office/drawing/2014/main" id="{297893C6-976D-3044-AC1C-0F62BD8FEFE5}"/>
              </a:ext>
            </a:extLst>
          </p:cNvPr>
          <p:cNvSpPr>
            <a:spLocks noGrp="1"/>
          </p:cNvSpPr>
          <p:nvPr>
            <p:ph type="sldNum" sz="quarter" idx="12"/>
          </p:nvPr>
        </p:nvSpPr>
        <p:spPr/>
        <p:txBody>
          <a:bodyPr/>
          <a:lstStyle/>
          <a:p>
            <a:fld id="{1F4D6A8C-D702-7A43-9401-7D92519C8545}" type="slidenum">
              <a:rPr kumimoji="1" lang="ja-JP" altLang="en-US" smtClean="0"/>
              <a:t>6</a:t>
            </a:fld>
            <a:endParaRPr kumimoji="1" lang="ja-JP" altLang="en-US"/>
          </a:p>
        </p:txBody>
      </p:sp>
    </p:spTree>
    <p:extLst>
      <p:ext uri="{BB962C8B-B14F-4D97-AF65-F5344CB8AC3E}">
        <p14:creationId xmlns:p14="http://schemas.microsoft.com/office/powerpoint/2010/main" val="2146696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C9FF37-FCFF-4243-99C9-8697BC0C1643}"/>
              </a:ext>
            </a:extLst>
          </p:cNvPr>
          <p:cNvSpPr>
            <a:spLocks noGrp="1"/>
          </p:cNvSpPr>
          <p:nvPr>
            <p:ph type="title"/>
          </p:nvPr>
        </p:nvSpPr>
        <p:spPr>
          <a:xfrm>
            <a:off x="107575" y="114115"/>
            <a:ext cx="8955743" cy="755462"/>
          </a:xfrm>
        </p:spPr>
        <p:txBody>
          <a:bodyPr>
            <a:normAutofit/>
          </a:bodyPr>
          <a:lstStyle/>
          <a:p>
            <a:r>
              <a:rPr kumimoji="1" lang="en-GB" altLang="ja-JP" b="1" dirty="0">
                <a:latin typeface="Times New Roman" panose="02020603050405020304" pitchFamily="18" charset="0"/>
                <a:cs typeface="Times New Roman" panose="02020603050405020304" pitchFamily="18" charset="0"/>
              </a:rPr>
              <a:t>Reference</a:t>
            </a:r>
            <a:r>
              <a:rPr kumimoji="1" lang="ja-JP" altLang="en-US" b="1">
                <a:latin typeface="Times New Roman" panose="02020603050405020304" pitchFamily="18" charset="0"/>
                <a:cs typeface="Times New Roman" panose="02020603050405020304" pitchFamily="18" charset="0"/>
              </a:rPr>
              <a:t>：</a:t>
            </a:r>
            <a:r>
              <a:rPr kumimoji="1" lang="en-GB" altLang="ja-JP" b="1" dirty="0">
                <a:latin typeface="Times New Roman" panose="02020603050405020304" pitchFamily="18" charset="0"/>
                <a:cs typeface="Times New Roman" panose="02020603050405020304" pitchFamily="18" charset="0"/>
              </a:rPr>
              <a:t>Large sample grains</a:t>
            </a:r>
            <a:endParaRPr kumimoji="1" lang="ja-JP" altLang="en-US" b="1">
              <a:latin typeface="Times New Roman" panose="02020603050405020304" pitchFamily="18" charset="0"/>
              <a:cs typeface="Times New Roman" panose="02020603050405020304" pitchFamily="18" charset="0"/>
            </a:endParaRPr>
          </a:p>
        </p:txBody>
      </p:sp>
      <p:pic>
        <p:nvPicPr>
          <p:cNvPr id="5" name="図 4">
            <a:extLst>
              <a:ext uri="{FF2B5EF4-FFF2-40B4-BE49-F238E27FC236}">
                <a16:creationId xmlns:a16="http://schemas.microsoft.com/office/drawing/2014/main" id="{D8C3EA89-4529-9F42-9711-2487CAD202E0}"/>
              </a:ext>
            </a:extLst>
          </p:cNvPr>
          <p:cNvPicPr>
            <a:picLocks noChangeAspect="1"/>
          </p:cNvPicPr>
          <p:nvPr/>
        </p:nvPicPr>
        <p:blipFill>
          <a:blip r:embed="rId3"/>
          <a:stretch>
            <a:fillRect/>
          </a:stretch>
        </p:blipFill>
        <p:spPr>
          <a:xfrm>
            <a:off x="338943" y="1012802"/>
            <a:ext cx="5620499" cy="5185650"/>
          </a:xfrm>
          <a:prstGeom prst="rect">
            <a:avLst/>
          </a:prstGeom>
        </p:spPr>
      </p:pic>
      <p:sp>
        <p:nvSpPr>
          <p:cNvPr id="6" name="テキスト ボックス 5">
            <a:extLst>
              <a:ext uri="{FF2B5EF4-FFF2-40B4-BE49-F238E27FC236}">
                <a16:creationId xmlns:a16="http://schemas.microsoft.com/office/drawing/2014/main" id="{D817FF0B-B384-A240-BE9C-2E32EC227C4F}"/>
              </a:ext>
            </a:extLst>
          </p:cNvPr>
          <p:cNvSpPr txBox="1"/>
          <p:nvPr/>
        </p:nvSpPr>
        <p:spPr>
          <a:xfrm>
            <a:off x="5994808" y="1012802"/>
            <a:ext cx="3149192" cy="4278094"/>
          </a:xfrm>
          <a:prstGeom prst="rect">
            <a:avLst/>
          </a:prstGeom>
          <a:noFill/>
        </p:spPr>
        <p:txBody>
          <a:bodyPr wrap="square">
            <a:spAutoFit/>
          </a:bodyPr>
          <a:lstStyle/>
          <a:p>
            <a:r>
              <a:rPr lang="en-GB" altLang="ja-JP" sz="1700" dirty="0">
                <a:latin typeface="Times New Roman" panose="02020603050405020304" pitchFamily="18" charset="0"/>
                <a:ea typeface="MS PGothic" panose="020B0600070205080204" pitchFamily="34" charset="-128"/>
                <a:cs typeface="Times New Roman" panose="02020603050405020304" pitchFamily="18" charset="0"/>
              </a:rPr>
              <a:t>Large </a:t>
            </a:r>
            <a:r>
              <a:rPr lang="en-GB" altLang="ja-JP" sz="1700" dirty="0" err="1">
                <a:latin typeface="Times New Roman" panose="02020603050405020304" pitchFamily="18" charset="0"/>
                <a:ea typeface="MS PGothic" panose="020B0600070205080204" pitchFamily="34" charset="-128"/>
                <a:cs typeface="Times New Roman" panose="02020603050405020304" pitchFamily="18" charset="0"/>
              </a:rPr>
              <a:t>Ryugu</a:t>
            </a:r>
            <a:r>
              <a:rPr lang="en-GB" altLang="ja-JP" sz="1700" dirty="0">
                <a:latin typeface="Times New Roman" panose="02020603050405020304" pitchFamily="18" charset="0"/>
                <a:ea typeface="MS PGothic" panose="020B0600070205080204" pitchFamily="34" charset="-128"/>
                <a:cs typeface="Times New Roman" panose="02020603050405020304" pitchFamily="18" charset="0"/>
              </a:rPr>
              <a:t> grains with diameters &gt; 10mm</a:t>
            </a:r>
            <a:r>
              <a:rPr lang="en-US" altLang="ja-JP" sz="1700" dirty="0">
                <a:latin typeface="Times New Roman" panose="02020603050405020304" pitchFamily="18" charset="0"/>
                <a:ea typeface="MS PGothic" panose="020B0600070205080204" pitchFamily="34" charset="-128"/>
                <a:cs typeface="Times New Roman" panose="02020603050405020304" pitchFamily="18" charset="0"/>
              </a:rPr>
              <a:t>〜 </a:t>
            </a:r>
            <a:r>
              <a:rPr lang="en-GB" altLang="ja-JP" sz="1700" dirty="0">
                <a:latin typeface="Times New Roman" panose="02020603050405020304" pitchFamily="18" charset="0"/>
                <a:ea typeface="MS PGothic" panose="020B0600070205080204" pitchFamily="34" charset="-128"/>
                <a:cs typeface="Times New Roman" panose="02020603050405020304" pitchFamily="18" charset="0"/>
              </a:rPr>
              <a:t>3mm, from Chamber C in the Hayabusa2 Sample Catcher (2</a:t>
            </a:r>
            <a:r>
              <a:rPr lang="en-GB" altLang="ja-JP" sz="1700" baseline="30000" dirty="0">
                <a:latin typeface="Times New Roman" panose="02020603050405020304" pitchFamily="18" charset="0"/>
                <a:ea typeface="MS PGothic" panose="020B0600070205080204" pitchFamily="34" charset="-128"/>
                <a:cs typeface="Times New Roman" panose="02020603050405020304" pitchFamily="18" charset="0"/>
              </a:rPr>
              <a:t>nd</a:t>
            </a:r>
            <a:r>
              <a:rPr lang="en-GB" altLang="ja-JP" sz="1700" dirty="0">
                <a:latin typeface="Times New Roman" panose="02020603050405020304" pitchFamily="18" charset="0"/>
                <a:ea typeface="MS PGothic" panose="020B0600070205080204" pitchFamily="34" charset="-128"/>
                <a:cs typeface="Times New Roman" panose="02020603050405020304" pitchFamily="18" charset="0"/>
              </a:rPr>
              <a:t> touchdown collection). The synthetic quartz glass petri dish containing the grains has an outer diameter of 60 mm. The distance between the engraved grid lines is 5mm. The three metal fragments in the lower right of the petri dish are artificial aluminium fragments from the spacecraft that were probably removed during the sample collection, but were also found in Chamber C. </a:t>
            </a:r>
            <a:endParaRPr kumimoji="1" lang="ja-JP" altLang="en-US" sz="1700">
              <a:latin typeface="MS PGothic" panose="020B0600070205080204" pitchFamily="34" charset="-128"/>
              <a:ea typeface="MS PGothic" panose="020B0600070205080204" pitchFamily="34" charset="-128"/>
            </a:endParaRPr>
          </a:p>
        </p:txBody>
      </p:sp>
      <p:sp>
        <p:nvSpPr>
          <p:cNvPr id="7" name="テキスト ボックス 6">
            <a:extLst>
              <a:ext uri="{FF2B5EF4-FFF2-40B4-BE49-F238E27FC236}">
                <a16:creationId xmlns:a16="http://schemas.microsoft.com/office/drawing/2014/main" id="{B2C9DB66-723F-CA4C-8463-5FD5917C6537}"/>
              </a:ext>
            </a:extLst>
          </p:cNvPr>
          <p:cNvSpPr txBox="1"/>
          <p:nvPr/>
        </p:nvSpPr>
        <p:spPr>
          <a:xfrm>
            <a:off x="107575" y="6456376"/>
            <a:ext cx="1350579" cy="369332"/>
          </a:xfrm>
          <a:prstGeom prst="rect">
            <a:avLst/>
          </a:prstGeom>
          <a:noFill/>
        </p:spPr>
        <p:txBody>
          <a:bodyPr wrap="square">
            <a:spAutoFit/>
          </a:bodyPr>
          <a:lstStyle/>
          <a:p>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©JAXA</a:t>
            </a:r>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p>
        </p:txBody>
      </p:sp>
      <p:sp>
        <p:nvSpPr>
          <p:cNvPr id="8" name="テキスト ボックス 7">
            <a:extLst>
              <a:ext uri="{FF2B5EF4-FFF2-40B4-BE49-F238E27FC236}">
                <a16:creationId xmlns:a16="http://schemas.microsoft.com/office/drawing/2014/main" id="{6E9CF128-A537-1848-9BCE-4C85659AB5A0}"/>
              </a:ext>
            </a:extLst>
          </p:cNvPr>
          <p:cNvSpPr txBox="1"/>
          <p:nvPr/>
        </p:nvSpPr>
        <p:spPr>
          <a:xfrm>
            <a:off x="6059576" y="5327899"/>
            <a:ext cx="2810249" cy="1138773"/>
          </a:xfrm>
          <a:prstGeom prst="rect">
            <a:avLst/>
          </a:prstGeom>
          <a:noFill/>
          <a:ln>
            <a:solidFill>
              <a:schemeClr val="tx1"/>
            </a:solidFill>
          </a:ln>
        </p:spPr>
        <p:txBody>
          <a:bodyPr wrap="square">
            <a:spAutoFit/>
          </a:bodyPr>
          <a:lstStyle/>
          <a:p>
            <a:r>
              <a:rPr lang="en-GB" altLang="ja-JP" sz="1700" dirty="0">
                <a:latin typeface="Times New Roman" panose="02020603050405020304" pitchFamily="18" charset="0"/>
                <a:ea typeface="MS PGothic" panose="020B0600070205080204" pitchFamily="34" charset="-128"/>
                <a:cs typeface="Times New Roman" panose="02020603050405020304" pitchFamily="18" charset="0"/>
              </a:rPr>
              <a:t>The sample grain corresponding to the replica is in the centre of the bottom row.</a:t>
            </a:r>
            <a:endParaRPr kumimoji="1" lang="ja-JP" altLang="en-US" sz="170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9" name="スライド番号プレースホルダー 8">
            <a:extLst>
              <a:ext uri="{FF2B5EF4-FFF2-40B4-BE49-F238E27FC236}">
                <a16:creationId xmlns:a16="http://schemas.microsoft.com/office/drawing/2014/main" id="{BD929900-1BDF-8543-B44B-B3B4D8EFD298}"/>
              </a:ext>
            </a:extLst>
          </p:cNvPr>
          <p:cNvSpPr>
            <a:spLocks noGrp="1"/>
          </p:cNvSpPr>
          <p:nvPr>
            <p:ph type="sldNum" sz="quarter" idx="12"/>
          </p:nvPr>
        </p:nvSpPr>
        <p:spPr/>
        <p:txBody>
          <a:bodyPr/>
          <a:lstStyle/>
          <a:p>
            <a:fld id="{1F4D6A8C-D702-7A43-9401-7D92519C8545}" type="slidenum">
              <a:rPr kumimoji="1" lang="ja-JP" altLang="en-US" smtClean="0"/>
              <a:t>7</a:t>
            </a:fld>
            <a:endParaRPr kumimoji="1" lang="ja-JP" altLang="en-US"/>
          </a:p>
        </p:txBody>
      </p:sp>
    </p:spTree>
    <p:extLst>
      <p:ext uri="{BB962C8B-B14F-4D97-AF65-F5344CB8AC3E}">
        <p14:creationId xmlns:p14="http://schemas.microsoft.com/office/powerpoint/2010/main" val="3327981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DB45352-5524-F04D-AB9A-AD3585D6C49C}"/>
              </a:ext>
            </a:extLst>
          </p:cNvPr>
          <p:cNvPicPr>
            <a:picLocks noChangeAspect="1"/>
          </p:cNvPicPr>
          <p:nvPr/>
        </p:nvPicPr>
        <p:blipFill>
          <a:blip r:embed="rId2"/>
          <a:stretch>
            <a:fillRect/>
          </a:stretch>
        </p:blipFill>
        <p:spPr>
          <a:xfrm>
            <a:off x="338943" y="1012802"/>
            <a:ext cx="5620500" cy="5185650"/>
          </a:xfrm>
          <a:prstGeom prst="rect">
            <a:avLst/>
          </a:prstGeom>
        </p:spPr>
      </p:pic>
      <p:sp>
        <p:nvSpPr>
          <p:cNvPr id="2" name="タイトル 1">
            <a:extLst>
              <a:ext uri="{FF2B5EF4-FFF2-40B4-BE49-F238E27FC236}">
                <a16:creationId xmlns:a16="http://schemas.microsoft.com/office/drawing/2014/main" id="{40C9FF37-FCFF-4243-99C9-8697BC0C1643}"/>
              </a:ext>
            </a:extLst>
          </p:cNvPr>
          <p:cNvSpPr>
            <a:spLocks noGrp="1"/>
          </p:cNvSpPr>
          <p:nvPr>
            <p:ph type="title"/>
          </p:nvPr>
        </p:nvSpPr>
        <p:spPr/>
        <p:txBody>
          <a:bodyPr/>
          <a:lstStyle/>
          <a:p>
            <a:r>
              <a:rPr lang="en-GB" altLang="ja-JP" b="1" dirty="0">
                <a:latin typeface="Times New Roman" panose="02020603050405020304" pitchFamily="18" charset="0"/>
                <a:cs typeface="Times New Roman" panose="02020603050405020304" pitchFamily="18" charset="0"/>
              </a:rPr>
              <a:t>Reference</a:t>
            </a:r>
            <a:r>
              <a:rPr lang="ja-JP" altLang="en-US" b="1">
                <a:latin typeface="Times New Roman" panose="02020603050405020304" pitchFamily="18" charset="0"/>
                <a:cs typeface="Times New Roman" panose="02020603050405020304" pitchFamily="18" charset="0"/>
              </a:rPr>
              <a:t>：</a:t>
            </a:r>
            <a:r>
              <a:rPr lang="en-GB" altLang="ja-JP" b="1" dirty="0">
                <a:latin typeface="Times New Roman" panose="02020603050405020304" pitchFamily="18" charset="0"/>
                <a:cs typeface="Times New Roman" panose="02020603050405020304" pitchFamily="18" charset="0"/>
              </a:rPr>
              <a:t>Large sample grains</a:t>
            </a:r>
            <a:endParaRPr kumimoji="1" lang="ja-JP" altLang="en-US" b="1">
              <a:latin typeface="MS PGothic" panose="020B0600070205080204" pitchFamily="34" charset="-128"/>
              <a:ea typeface="MS PGothic" panose="020B0600070205080204" pitchFamily="34" charset="-128"/>
            </a:endParaRPr>
          </a:p>
        </p:txBody>
      </p:sp>
      <p:sp>
        <p:nvSpPr>
          <p:cNvPr id="6" name="テキスト ボックス 5">
            <a:extLst>
              <a:ext uri="{FF2B5EF4-FFF2-40B4-BE49-F238E27FC236}">
                <a16:creationId xmlns:a16="http://schemas.microsoft.com/office/drawing/2014/main" id="{D817FF0B-B384-A240-BE9C-2E32EC227C4F}"/>
              </a:ext>
            </a:extLst>
          </p:cNvPr>
          <p:cNvSpPr txBox="1"/>
          <p:nvPr/>
        </p:nvSpPr>
        <p:spPr>
          <a:xfrm>
            <a:off x="5994808" y="1012802"/>
            <a:ext cx="3149192" cy="615553"/>
          </a:xfrm>
          <a:prstGeom prst="rect">
            <a:avLst/>
          </a:prstGeom>
          <a:noFill/>
        </p:spPr>
        <p:txBody>
          <a:bodyPr wrap="square">
            <a:spAutoFit/>
          </a:bodyPr>
          <a:lstStyle/>
          <a:p>
            <a:r>
              <a:rPr kumimoji="1" lang="en-GB" altLang="ja-JP" sz="1700" dirty="0">
                <a:latin typeface="Times New Roman" panose="02020603050405020304" pitchFamily="18" charset="0"/>
                <a:ea typeface="MS PGothic" panose="020B0600070205080204" pitchFamily="34" charset="-128"/>
                <a:cs typeface="Times New Roman" panose="02020603050405020304" pitchFamily="18" charset="0"/>
              </a:rPr>
              <a:t>Names of the grains for the sample on th</a:t>
            </a:r>
            <a:r>
              <a:rPr lang="en-GB" altLang="ja-JP" sz="1700" dirty="0">
                <a:latin typeface="Times New Roman" panose="02020603050405020304" pitchFamily="18" charset="0"/>
                <a:ea typeface="MS PGothic" panose="020B0600070205080204" pitchFamily="34" charset="-128"/>
                <a:cs typeface="Times New Roman" panose="02020603050405020304" pitchFamily="18" charset="0"/>
              </a:rPr>
              <a:t>e previous page.</a:t>
            </a:r>
            <a:endParaRPr kumimoji="1" lang="ja-JP" altLang="en-US" sz="170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7" name="テキスト ボックス 6">
            <a:extLst>
              <a:ext uri="{FF2B5EF4-FFF2-40B4-BE49-F238E27FC236}">
                <a16:creationId xmlns:a16="http://schemas.microsoft.com/office/drawing/2014/main" id="{B2C9DB66-723F-CA4C-8463-5FD5917C6537}"/>
              </a:ext>
            </a:extLst>
          </p:cNvPr>
          <p:cNvSpPr txBox="1"/>
          <p:nvPr/>
        </p:nvSpPr>
        <p:spPr>
          <a:xfrm>
            <a:off x="107575" y="6456376"/>
            <a:ext cx="1350579" cy="369332"/>
          </a:xfrm>
          <a:prstGeom prst="rect">
            <a:avLst/>
          </a:prstGeom>
          <a:noFill/>
        </p:spPr>
        <p:txBody>
          <a:bodyPr wrap="square">
            <a:spAutoFit/>
          </a:bodyPr>
          <a:lstStyle/>
          <a:p>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©JAXA</a:t>
            </a:r>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p>
        </p:txBody>
      </p:sp>
      <p:sp>
        <p:nvSpPr>
          <p:cNvPr id="9" name="スライド番号プレースホルダー 8">
            <a:extLst>
              <a:ext uri="{FF2B5EF4-FFF2-40B4-BE49-F238E27FC236}">
                <a16:creationId xmlns:a16="http://schemas.microsoft.com/office/drawing/2014/main" id="{3FA4B318-B387-CC46-A04F-1145DC0CB0BE}"/>
              </a:ext>
            </a:extLst>
          </p:cNvPr>
          <p:cNvSpPr>
            <a:spLocks noGrp="1"/>
          </p:cNvSpPr>
          <p:nvPr>
            <p:ph type="sldNum" sz="quarter" idx="12"/>
          </p:nvPr>
        </p:nvSpPr>
        <p:spPr/>
        <p:txBody>
          <a:bodyPr/>
          <a:lstStyle/>
          <a:p>
            <a:fld id="{1F4D6A8C-D702-7A43-9401-7D92519C8545}" type="slidenum">
              <a:rPr kumimoji="1" lang="ja-JP" altLang="en-US" smtClean="0"/>
              <a:t>8</a:t>
            </a:fld>
            <a:endParaRPr kumimoji="1" lang="ja-JP" altLang="en-US"/>
          </a:p>
        </p:txBody>
      </p:sp>
      <p:sp>
        <p:nvSpPr>
          <p:cNvPr id="10" name="テキスト ボックス 7">
            <a:extLst>
              <a:ext uri="{FF2B5EF4-FFF2-40B4-BE49-F238E27FC236}">
                <a16:creationId xmlns:a16="http://schemas.microsoft.com/office/drawing/2014/main" id="{2113BE9A-7FD5-D446-90BA-C269E3F959E0}"/>
              </a:ext>
            </a:extLst>
          </p:cNvPr>
          <p:cNvSpPr txBox="1"/>
          <p:nvPr/>
        </p:nvSpPr>
        <p:spPr>
          <a:xfrm>
            <a:off x="6052596" y="5059679"/>
            <a:ext cx="2810249" cy="1138773"/>
          </a:xfrm>
          <a:prstGeom prst="rect">
            <a:avLst/>
          </a:prstGeom>
          <a:noFill/>
          <a:ln>
            <a:solidFill>
              <a:schemeClr val="tx1"/>
            </a:solidFill>
          </a:ln>
        </p:spPr>
        <p:txBody>
          <a:bodyPr wrap="square">
            <a:spAutoFit/>
          </a:bodyPr>
          <a:lstStyle/>
          <a:p>
            <a:r>
              <a:rPr lang="en-GB" altLang="ja-JP" sz="1700" dirty="0">
                <a:latin typeface="Times New Roman" panose="02020603050405020304" pitchFamily="18" charset="0"/>
                <a:ea typeface="MS PGothic" panose="020B0600070205080204" pitchFamily="34" charset="-128"/>
                <a:cs typeface="Times New Roman" panose="02020603050405020304" pitchFamily="18" charset="0"/>
              </a:rPr>
              <a:t>The sample grain corresponding to the replica is in the centre of the bottom row.</a:t>
            </a:r>
            <a:endParaRPr kumimoji="1" lang="ja-JP" altLang="en-US" sz="1700">
              <a:latin typeface="Times New Roman" panose="02020603050405020304" pitchFamily="18" charset="0"/>
              <a:ea typeface="MS PGothic"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3266157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D88E78-ACF5-9B4A-BED3-A725A2750D8C}"/>
              </a:ext>
            </a:extLst>
          </p:cNvPr>
          <p:cNvSpPr>
            <a:spLocks noGrp="1"/>
          </p:cNvSpPr>
          <p:nvPr>
            <p:ph type="title"/>
          </p:nvPr>
        </p:nvSpPr>
        <p:spPr/>
        <p:txBody>
          <a:bodyPr/>
          <a:lstStyle/>
          <a:p>
            <a:r>
              <a:rPr kumimoji="1" lang="en-GB" altLang="ja-JP" b="1" dirty="0">
                <a:latin typeface="Times New Roman" panose="02020603050405020304" pitchFamily="18" charset="0"/>
                <a:cs typeface="Times New Roman" panose="02020603050405020304" pitchFamily="18" charset="0"/>
              </a:rPr>
              <a:t>Reference: </a:t>
            </a:r>
            <a:r>
              <a:rPr kumimoji="1" lang="en-GB" altLang="ja-JP" b="1" dirty="0" err="1">
                <a:latin typeface="Times New Roman" panose="02020603050405020304" pitchFamily="18" charset="0"/>
                <a:cs typeface="Times New Roman" panose="02020603050405020304" pitchFamily="18" charset="0"/>
              </a:rPr>
              <a:t>Ryugu</a:t>
            </a:r>
            <a:r>
              <a:rPr kumimoji="1" lang="en-GB" altLang="ja-JP" b="1" dirty="0">
                <a:latin typeface="Times New Roman" panose="02020603050405020304" pitchFamily="18" charset="0"/>
                <a:cs typeface="Times New Roman" panose="02020603050405020304" pitchFamily="18" charset="0"/>
              </a:rPr>
              <a:t> sample</a:t>
            </a:r>
            <a:endParaRPr kumimoji="1" lang="ja-JP" altLang="en-US" b="1">
              <a:latin typeface="Times New Roman" panose="02020603050405020304" pitchFamily="18" charset="0"/>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B209F5F4-19FC-4F4C-9FC2-6BB24A94A827}"/>
              </a:ext>
            </a:extLst>
          </p:cNvPr>
          <p:cNvSpPr>
            <a:spLocks noGrp="1"/>
          </p:cNvSpPr>
          <p:nvPr>
            <p:ph type="sldNum" sz="quarter" idx="12"/>
          </p:nvPr>
        </p:nvSpPr>
        <p:spPr/>
        <p:txBody>
          <a:bodyPr/>
          <a:lstStyle/>
          <a:p>
            <a:fld id="{4A7DA959-B80D-024B-B2BC-0EAAD2490278}" type="slidenum">
              <a:rPr kumimoji="1" lang="ja-JP" altLang="en-US" smtClean="0"/>
              <a:t>9</a:t>
            </a:fld>
            <a:endParaRPr kumimoji="1" lang="ja-JP" altLang="en-US"/>
          </a:p>
        </p:txBody>
      </p:sp>
      <p:pic>
        <p:nvPicPr>
          <p:cNvPr id="5" name="図 4">
            <a:extLst>
              <a:ext uri="{FF2B5EF4-FFF2-40B4-BE49-F238E27FC236}">
                <a16:creationId xmlns:a16="http://schemas.microsoft.com/office/drawing/2014/main" id="{42EF3C33-43A7-744A-95D3-0C49F17CFD68}"/>
              </a:ext>
            </a:extLst>
          </p:cNvPr>
          <p:cNvPicPr>
            <a:picLocks noChangeAspect="1"/>
          </p:cNvPicPr>
          <p:nvPr/>
        </p:nvPicPr>
        <p:blipFill>
          <a:blip r:embed="rId3"/>
          <a:stretch>
            <a:fillRect/>
          </a:stretch>
        </p:blipFill>
        <p:spPr>
          <a:xfrm>
            <a:off x="3486980" y="1588695"/>
            <a:ext cx="664376" cy="775382"/>
          </a:xfrm>
          <a:prstGeom prst="rect">
            <a:avLst/>
          </a:prstGeom>
        </p:spPr>
      </p:pic>
      <p:pic>
        <p:nvPicPr>
          <p:cNvPr id="6" name="図 5">
            <a:extLst>
              <a:ext uri="{FF2B5EF4-FFF2-40B4-BE49-F238E27FC236}">
                <a16:creationId xmlns:a16="http://schemas.microsoft.com/office/drawing/2014/main" id="{BA617C75-AC57-044F-AC28-63CF43718712}"/>
              </a:ext>
            </a:extLst>
          </p:cNvPr>
          <p:cNvPicPr>
            <a:picLocks noChangeAspect="1"/>
          </p:cNvPicPr>
          <p:nvPr/>
        </p:nvPicPr>
        <p:blipFill>
          <a:blip r:embed="rId4"/>
          <a:stretch>
            <a:fillRect/>
          </a:stretch>
        </p:blipFill>
        <p:spPr>
          <a:xfrm>
            <a:off x="704296" y="1069649"/>
            <a:ext cx="1719925" cy="1659864"/>
          </a:xfrm>
          <a:prstGeom prst="rect">
            <a:avLst/>
          </a:prstGeom>
        </p:spPr>
      </p:pic>
      <p:sp>
        <p:nvSpPr>
          <p:cNvPr id="10" name="Sample container">
            <a:extLst>
              <a:ext uri="{FF2B5EF4-FFF2-40B4-BE49-F238E27FC236}">
                <a16:creationId xmlns:a16="http://schemas.microsoft.com/office/drawing/2014/main" id="{8E81AF44-8E0B-4445-B86F-B1E89BFFE6E7}"/>
              </a:ext>
            </a:extLst>
          </p:cNvPr>
          <p:cNvSpPr txBox="1"/>
          <p:nvPr/>
        </p:nvSpPr>
        <p:spPr>
          <a:xfrm>
            <a:off x="958687" y="778007"/>
            <a:ext cx="1381248" cy="301453"/>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6973" tIns="66973" rIns="66973" bIns="66973" anchor="ctr">
            <a:spAutoFit/>
          </a:bodyPr>
          <a:lstStyle>
            <a:lvl1pPr algn="l">
              <a:lnSpc>
                <a:spcPct val="90000"/>
              </a:lnSpc>
              <a:defRPr sz="2800" b="1">
                <a:latin typeface="Times Roman"/>
                <a:ea typeface="Times Roman"/>
                <a:cs typeface="Times Roman"/>
                <a:sym typeface="Times Roman"/>
              </a:defRPr>
            </a:lvl1pPr>
          </a:lstStyle>
          <a:p>
            <a:r>
              <a:rPr lang="en-GB" altLang="ja-JP" sz="1200" b="0" dirty="0">
                <a:latin typeface="MS PGothic" panose="020B0600070205080204" pitchFamily="34" charset="-128"/>
                <a:ea typeface="MS PGothic" panose="020B0600070205080204" pitchFamily="34" charset="-128"/>
              </a:rPr>
              <a:t>Sample container</a:t>
            </a:r>
            <a:endParaRPr sz="1200" b="0" dirty="0">
              <a:latin typeface="MS PGothic" panose="020B0600070205080204" pitchFamily="34" charset="-128"/>
              <a:ea typeface="MS PGothic" panose="020B0600070205080204" pitchFamily="34" charset="-128"/>
            </a:endParaRPr>
          </a:p>
        </p:txBody>
      </p:sp>
      <p:sp>
        <p:nvSpPr>
          <p:cNvPr id="11" name="Sample catcher">
            <a:extLst>
              <a:ext uri="{FF2B5EF4-FFF2-40B4-BE49-F238E27FC236}">
                <a16:creationId xmlns:a16="http://schemas.microsoft.com/office/drawing/2014/main" id="{8681B4E2-E561-484A-A786-9340B1C9A180}"/>
              </a:ext>
            </a:extLst>
          </p:cNvPr>
          <p:cNvSpPr txBox="1"/>
          <p:nvPr/>
        </p:nvSpPr>
        <p:spPr>
          <a:xfrm>
            <a:off x="2953446" y="1289345"/>
            <a:ext cx="1408572" cy="301453"/>
          </a:xfrm>
          <a:prstGeom prst="rect">
            <a:avLst/>
          </a:prstGeom>
          <a:no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6973" tIns="66973" rIns="66973" bIns="66973" anchor="ctr">
            <a:spAutoFit/>
          </a:bodyPr>
          <a:lstStyle>
            <a:lvl1pPr algn="l">
              <a:lnSpc>
                <a:spcPct val="90000"/>
              </a:lnSpc>
              <a:defRPr sz="2800" b="1">
                <a:latin typeface="Times Roman"/>
                <a:ea typeface="Times Roman"/>
                <a:cs typeface="Times Roman"/>
                <a:sym typeface="Times Roman"/>
              </a:defRPr>
            </a:lvl1pPr>
          </a:lstStyle>
          <a:p>
            <a:r>
              <a:rPr lang="en-GB" altLang="ja-JP" sz="1200" b="0" dirty="0">
                <a:latin typeface="MS PGothic" panose="020B0600070205080204" pitchFamily="34" charset="-128"/>
                <a:ea typeface="MS PGothic" panose="020B0600070205080204" pitchFamily="34" charset="-128"/>
              </a:rPr>
              <a:t>Sample catcher</a:t>
            </a:r>
            <a:endParaRPr sz="1200" b="0" dirty="0">
              <a:latin typeface="MS PGothic" panose="020B0600070205080204" pitchFamily="34" charset="-128"/>
              <a:ea typeface="MS PGothic" panose="020B0600070205080204" pitchFamily="34" charset="-128"/>
            </a:endParaRPr>
          </a:p>
        </p:txBody>
      </p:sp>
      <p:sp>
        <p:nvSpPr>
          <p:cNvPr id="14" name="Chamber A">
            <a:extLst>
              <a:ext uri="{FF2B5EF4-FFF2-40B4-BE49-F238E27FC236}">
                <a16:creationId xmlns:a16="http://schemas.microsoft.com/office/drawing/2014/main" id="{B5FC710B-405B-2A4F-AF14-711DF1CA0406}"/>
              </a:ext>
            </a:extLst>
          </p:cNvPr>
          <p:cNvSpPr txBox="1"/>
          <p:nvPr/>
        </p:nvSpPr>
        <p:spPr>
          <a:xfrm>
            <a:off x="3540629" y="2125311"/>
            <a:ext cx="446745" cy="2387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6789" tIns="26789" rIns="26789" bIns="26789" anchor="ctr">
            <a:spAutoFit/>
          </a:bodyPr>
          <a:lstStyle>
            <a:lvl1pPr>
              <a:defRPr sz="2800" b="1">
                <a:latin typeface="Times Roman"/>
                <a:ea typeface="Times Roman"/>
                <a:cs typeface="Times Roman"/>
                <a:sym typeface="Times Roman"/>
              </a:defRPr>
            </a:lvl1pPr>
          </a:lstStyle>
          <a:p>
            <a:r>
              <a:rPr lang="en-GB" sz="1200" b="0" dirty="0">
                <a:latin typeface="MS PGothic" panose="020B0600070205080204" pitchFamily="34" charset="-128"/>
                <a:ea typeface="MS PGothic" panose="020B0600070205080204" pitchFamily="34" charset="-128"/>
              </a:rPr>
              <a:t>A</a:t>
            </a:r>
            <a:endParaRPr sz="1200" b="0" dirty="0">
              <a:latin typeface="MS PGothic" panose="020B0600070205080204" pitchFamily="34" charset="-128"/>
              <a:ea typeface="MS PGothic" panose="020B0600070205080204" pitchFamily="34" charset="-128"/>
            </a:endParaRPr>
          </a:p>
        </p:txBody>
      </p:sp>
      <p:sp>
        <p:nvSpPr>
          <p:cNvPr id="15" name="Chamber B">
            <a:extLst>
              <a:ext uri="{FF2B5EF4-FFF2-40B4-BE49-F238E27FC236}">
                <a16:creationId xmlns:a16="http://schemas.microsoft.com/office/drawing/2014/main" id="{1DECA4C5-D993-654C-B5A9-42F8A7122970}"/>
              </a:ext>
            </a:extLst>
          </p:cNvPr>
          <p:cNvSpPr txBox="1"/>
          <p:nvPr/>
        </p:nvSpPr>
        <p:spPr>
          <a:xfrm>
            <a:off x="3538058" y="1617339"/>
            <a:ext cx="494091" cy="2387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6789" tIns="26789" rIns="26789" bIns="26789" anchor="ctr">
            <a:spAutoFit/>
          </a:bodyPr>
          <a:lstStyle>
            <a:lvl1pPr>
              <a:defRPr sz="2800" b="1">
                <a:latin typeface="Times Roman"/>
                <a:ea typeface="Times Roman"/>
                <a:cs typeface="Times Roman"/>
                <a:sym typeface="Times Roman"/>
              </a:defRPr>
            </a:lvl1pPr>
          </a:lstStyle>
          <a:p>
            <a:r>
              <a:rPr lang="en-GB" sz="1200" b="0" dirty="0">
                <a:latin typeface="MS PGothic" panose="020B0600070205080204" pitchFamily="34" charset="-128"/>
                <a:ea typeface="MS PGothic" panose="020B0600070205080204" pitchFamily="34" charset="-128"/>
              </a:rPr>
              <a:t>B</a:t>
            </a:r>
            <a:endParaRPr sz="1200" b="0" dirty="0">
              <a:latin typeface="MS PGothic" panose="020B0600070205080204" pitchFamily="34" charset="-128"/>
              <a:ea typeface="MS PGothic" panose="020B0600070205080204" pitchFamily="34" charset="-128"/>
            </a:endParaRPr>
          </a:p>
        </p:txBody>
      </p:sp>
      <p:sp>
        <p:nvSpPr>
          <p:cNvPr id="16" name="Chamber C">
            <a:extLst>
              <a:ext uri="{FF2B5EF4-FFF2-40B4-BE49-F238E27FC236}">
                <a16:creationId xmlns:a16="http://schemas.microsoft.com/office/drawing/2014/main" id="{32C3AC0E-A08B-264E-9A7B-DCADFBAB882C}"/>
              </a:ext>
            </a:extLst>
          </p:cNvPr>
          <p:cNvSpPr txBox="1"/>
          <p:nvPr/>
        </p:nvSpPr>
        <p:spPr>
          <a:xfrm>
            <a:off x="3839810" y="1623180"/>
            <a:ext cx="360929" cy="2387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6789" tIns="26789" rIns="26789" bIns="26789" anchor="ctr">
            <a:spAutoFit/>
          </a:bodyPr>
          <a:lstStyle>
            <a:lvl1pPr>
              <a:defRPr sz="2800" b="1">
                <a:latin typeface="Times Roman"/>
                <a:ea typeface="Times Roman"/>
                <a:cs typeface="Times Roman"/>
                <a:sym typeface="Times Roman"/>
              </a:defRPr>
            </a:lvl1pPr>
          </a:lstStyle>
          <a:p>
            <a:r>
              <a:rPr lang="en-GB" sz="1200" b="0" dirty="0">
                <a:latin typeface="MS PGothic" panose="020B0600070205080204" pitchFamily="34" charset="-128"/>
                <a:ea typeface="MS PGothic" panose="020B0600070205080204" pitchFamily="34" charset="-128"/>
              </a:rPr>
              <a:t>C</a:t>
            </a:r>
            <a:endParaRPr sz="1200" b="0" dirty="0">
              <a:latin typeface="MS PGothic" panose="020B0600070205080204" pitchFamily="34" charset="-128"/>
              <a:ea typeface="MS PGothic" panose="020B0600070205080204" pitchFamily="34" charset="-128"/>
            </a:endParaRPr>
          </a:p>
        </p:txBody>
      </p:sp>
      <p:pic>
        <p:nvPicPr>
          <p:cNvPr id="40" name="図 11">
            <a:extLst>
              <a:ext uri="{FF2B5EF4-FFF2-40B4-BE49-F238E27FC236}">
                <a16:creationId xmlns:a16="http://schemas.microsoft.com/office/drawing/2014/main" id="{A44C08F0-0F4B-0F46-875A-863FBA6E002B}"/>
              </a:ext>
            </a:extLst>
          </p:cNvPr>
          <p:cNvPicPr>
            <a:picLocks noChangeAspect="1"/>
          </p:cNvPicPr>
          <p:nvPr/>
        </p:nvPicPr>
        <p:blipFill rotWithShape="1">
          <a:blip r:embed="rId5">
            <a:extLst>
              <a:ext uri="{28A0092B-C50C-407E-A947-70E740481C1C}">
                <a14:useLocalDpi xmlns:a14="http://schemas.microsoft.com/office/drawing/2010/main" val="0"/>
              </a:ext>
            </a:extLst>
          </a:blip>
          <a:srcRect t="59909" r="43401"/>
          <a:stretch/>
        </p:blipFill>
        <p:spPr>
          <a:xfrm rot="16200000">
            <a:off x="7319723" y="1516271"/>
            <a:ext cx="1102757" cy="1407893"/>
          </a:xfrm>
          <a:prstGeom prst="rect">
            <a:avLst/>
          </a:prstGeom>
        </p:spPr>
      </p:pic>
      <p:sp>
        <p:nvSpPr>
          <p:cNvPr id="41" name="楕円 12">
            <a:extLst>
              <a:ext uri="{FF2B5EF4-FFF2-40B4-BE49-F238E27FC236}">
                <a16:creationId xmlns:a16="http://schemas.microsoft.com/office/drawing/2014/main" id="{2ABFB586-F042-EF40-B13E-82AE9C5119CA}"/>
              </a:ext>
            </a:extLst>
          </p:cNvPr>
          <p:cNvSpPr/>
          <p:nvPr/>
        </p:nvSpPr>
        <p:spPr>
          <a:xfrm>
            <a:off x="7529646" y="2316651"/>
            <a:ext cx="252183" cy="11320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3" name="テキスト ボックス 6">
            <a:extLst>
              <a:ext uri="{FF2B5EF4-FFF2-40B4-BE49-F238E27FC236}">
                <a16:creationId xmlns:a16="http://schemas.microsoft.com/office/drawing/2014/main" id="{806E7D5A-5481-5D44-A93C-775C78BC3198}"/>
              </a:ext>
            </a:extLst>
          </p:cNvPr>
          <p:cNvSpPr txBox="1"/>
          <p:nvPr/>
        </p:nvSpPr>
        <p:spPr>
          <a:xfrm>
            <a:off x="7357926" y="1023472"/>
            <a:ext cx="1509976" cy="523220"/>
          </a:xfrm>
          <a:prstGeom prst="rect">
            <a:avLst/>
          </a:prstGeom>
          <a:noFill/>
        </p:spPr>
        <p:txBody>
          <a:bodyPr wrap="square" rtlCol="0">
            <a:spAutoFit/>
          </a:bodyPr>
          <a:lstStyle/>
          <a:p>
            <a:r>
              <a:rPr lang="en-GB" altLang="ja-JP" sz="1400" dirty="0"/>
              <a:t>Collection container</a:t>
            </a:r>
            <a:endParaRPr lang="ja-JP" altLang="en-US" sz="1400" dirty="0"/>
          </a:p>
        </p:txBody>
      </p:sp>
      <p:pic>
        <p:nvPicPr>
          <p:cNvPr id="45" name="図 5">
            <a:extLst>
              <a:ext uri="{FF2B5EF4-FFF2-40B4-BE49-F238E27FC236}">
                <a16:creationId xmlns:a16="http://schemas.microsoft.com/office/drawing/2014/main" id="{5CFA08C5-6857-4945-8A25-7B8F8A756B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16459" y="1003661"/>
            <a:ext cx="1034321" cy="1017502"/>
          </a:xfrm>
          <a:prstGeom prst="rect">
            <a:avLst/>
          </a:prstGeom>
        </p:spPr>
      </p:pic>
      <p:sp>
        <p:nvSpPr>
          <p:cNvPr id="39" name="円弧 38">
            <a:extLst>
              <a:ext uri="{FF2B5EF4-FFF2-40B4-BE49-F238E27FC236}">
                <a16:creationId xmlns:a16="http://schemas.microsoft.com/office/drawing/2014/main" id="{8BDEB98E-A0AE-CE40-B570-F16353DC1B20}"/>
              </a:ext>
            </a:extLst>
          </p:cNvPr>
          <p:cNvSpPr/>
          <p:nvPr/>
        </p:nvSpPr>
        <p:spPr>
          <a:xfrm flipH="1">
            <a:off x="2953446" y="2105129"/>
            <a:ext cx="1063656" cy="1657864"/>
          </a:xfrm>
          <a:prstGeom prst="arc">
            <a:avLst/>
          </a:prstGeom>
          <a:ln w="28575">
            <a:solidFill>
              <a:srgbClr val="0432FF"/>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p>
        </p:txBody>
      </p:sp>
      <p:pic>
        <p:nvPicPr>
          <p:cNvPr id="28" name="図 5">
            <a:extLst>
              <a:ext uri="{FF2B5EF4-FFF2-40B4-BE49-F238E27FC236}">
                <a16:creationId xmlns:a16="http://schemas.microsoft.com/office/drawing/2014/main" id="{EB2F3819-D73E-7A49-AC7A-6A33A3C8953D}"/>
              </a:ext>
            </a:extLst>
          </p:cNvPr>
          <p:cNvPicPr>
            <a:picLocks noChangeAspect="1"/>
          </p:cNvPicPr>
          <p:nvPr/>
        </p:nvPicPr>
        <p:blipFill rotWithShape="1">
          <a:blip r:embed="rId7">
            <a:extLst>
              <a:ext uri="{28A0092B-C50C-407E-A947-70E740481C1C}">
                <a14:useLocalDpi xmlns:a14="http://schemas.microsoft.com/office/drawing/2010/main" val="0"/>
              </a:ext>
            </a:extLst>
          </a:blip>
          <a:srcRect l="16691" t="6357" r="16" b="9311"/>
          <a:stretch/>
        </p:blipFill>
        <p:spPr>
          <a:xfrm>
            <a:off x="2114454" y="2891951"/>
            <a:ext cx="2312560" cy="2327421"/>
          </a:xfrm>
          <a:prstGeom prst="rect">
            <a:avLst/>
          </a:prstGeom>
        </p:spPr>
      </p:pic>
      <p:grpSp>
        <p:nvGrpSpPr>
          <p:cNvPr id="29" name="Group 15">
            <a:extLst>
              <a:ext uri="{FF2B5EF4-FFF2-40B4-BE49-F238E27FC236}">
                <a16:creationId xmlns:a16="http://schemas.microsoft.com/office/drawing/2014/main" id="{11D1B332-A2DF-2442-83EE-550749B66128}"/>
              </a:ext>
            </a:extLst>
          </p:cNvPr>
          <p:cNvGrpSpPr/>
          <p:nvPr/>
        </p:nvGrpSpPr>
        <p:grpSpPr>
          <a:xfrm>
            <a:off x="3053715" y="4856887"/>
            <a:ext cx="1109530" cy="307777"/>
            <a:chOff x="6349511" y="4113155"/>
            <a:chExt cx="1109530" cy="272962"/>
          </a:xfrm>
        </p:grpSpPr>
        <p:sp>
          <p:nvSpPr>
            <p:cNvPr id="30" name="Rectangle 10">
              <a:extLst>
                <a:ext uri="{FF2B5EF4-FFF2-40B4-BE49-F238E27FC236}">
                  <a16:creationId xmlns:a16="http://schemas.microsoft.com/office/drawing/2014/main" id="{A2A8685A-7375-CC41-9BB9-19CDB3DFEAB5}"/>
                </a:ext>
              </a:extLst>
            </p:cNvPr>
            <p:cNvSpPr/>
            <p:nvPr/>
          </p:nvSpPr>
          <p:spPr>
            <a:xfrm>
              <a:off x="6349511" y="4216526"/>
              <a:ext cx="527539" cy="66223"/>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31" name="TextBox 11">
              <a:extLst>
                <a:ext uri="{FF2B5EF4-FFF2-40B4-BE49-F238E27FC236}">
                  <a16:creationId xmlns:a16="http://schemas.microsoft.com/office/drawing/2014/main" id="{0807E9B0-8966-9F41-BB61-D75B2BA8D02F}"/>
                </a:ext>
              </a:extLst>
            </p:cNvPr>
            <p:cNvSpPr txBox="1"/>
            <p:nvPr/>
          </p:nvSpPr>
          <p:spPr>
            <a:xfrm>
              <a:off x="6857594" y="4113155"/>
              <a:ext cx="601447" cy="272962"/>
            </a:xfrm>
            <a:prstGeom prst="rect">
              <a:avLst/>
            </a:prstGeom>
            <a:noFill/>
          </p:spPr>
          <p:txBody>
            <a:bodyPr wrap="none" rtlCol="0">
              <a:spAutoFit/>
            </a:bodyPr>
            <a:lstStyle/>
            <a:p>
              <a:r>
                <a:rPr lang="en-US" altLang="ja-JP" sz="1400" dirty="0">
                  <a:solidFill>
                    <a:srgbClr val="FFFF00"/>
                  </a:solidFill>
                </a:rPr>
                <a:t>5 mm</a:t>
              </a:r>
              <a:endParaRPr lang="ja-JP" altLang="en-US" sz="1400" dirty="0">
                <a:solidFill>
                  <a:srgbClr val="FFFF00"/>
                </a:solidFill>
              </a:endParaRPr>
            </a:p>
          </p:txBody>
        </p:sp>
      </p:grpSp>
      <p:sp>
        <p:nvSpPr>
          <p:cNvPr id="54" name="テキスト ボックス 6">
            <a:extLst>
              <a:ext uri="{FF2B5EF4-FFF2-40B4-BE49-F238E27FC236}">
                <a16:creationId xmlns:a16="http://schemas.microsoft.com/office/drawing/2014/main" id="{449C775E-817C-2D43-A275-773B98E17C31}"/>
              </a:ext>
            </a:extLst>
          </p:cNvPr>
          <p:cNvSpPr txBox="1"/>
          <p:nvPr/>
        </p:nvSpPr>
        <p:spPr>
          <a:xfrm>
            <a:off x="2077382" y="2896828"/>
            <a:ext cx="1762428" cy="307777"/>
          </a:xfrm>
          <a:prstGeom prst="rect">
            <a:avLst/>
          </a:prstGeom>
          <a:noFill/>
        </p:spPr>
        <p:txBody>
          <a:bodyPr wrap="square" rtlCol="0">
            <a:spAutoFit/>
          </a:bodyPr>
          <a:lstStyle/>
          <a:p>
            <a:r>
              <a:rPr lang="en-GB" altLang="ja-JP" sz="1400" dirty="0">
                <a:solidFill>
                  <a:schemeClr val="bg1"/>
                </a:solidFill>
              </a:rPr>
              <a:t>Collection container</a:t>
            </a:r>
            <a:endParaRPr lang="ja-JP" altLang="en-US" sz="1400" dirty="0">
              <a:solidFill>
                <a:schemeClr val="bg1"/>
              </a:solidFill>
            </a:endParaRPr>
          </a:p>
        </p:txBody>
      </p:sp>
      <p:sp>
        <p:nvSpPr>
          <p:cNvPr id="38" name="円弧 37">
            <a:extLst>
              <a:ext uri="{FF2B5EF4-FFF2-40B4-BE49-F238E27FC236}">
                <a16:creationId xmlns:a16="http://schemas.microsoft.com/office/drawing/2014/main" id="{A69CC477-23EF-884A-8D0E-896A3579CCBB}"/>
              </a:ext>
            </a:extLst>
          </p:cNvPr>
          <p:cNvSpPr/>
          <p:nvPr/>
        </p:nvSpPr>
        <p:spPr>
          <a:xfrm>
            <a:off x="2144453" y="1777291"/>
            <a:ext cx="3942781" cy="2263280"/>
          </a:xfrm>
          <a:prstGeom prst="arc">
            <a:avLst/>
          </a:prstGeom>
          <a:ln w="28575">
            <a:solidFill>
              <a:srgbClr val="0432FF"/>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p>
        </p:txBody>
      </p:sp>
      <p:pic>
        <p:nvPicPr>
          <p:cNvPr id="32" name="図 5">
            <a:extLst>
              <a:ext uri="{FF2B5EF4-FFF2-40B4-BE49-F238E27FC236}">
                <a16:creationId xmlns:a16="http://schemas.microsoft.com/office/drawing/2014/main" id="{FD7180FB-967D-EB45-92BA-8EE850207B1C}"/>
              </a:ext>
            </a:extLst>
          </p:cNvPr>
          <p:cNvPicPr>
            <a:picLocks noChangeAspect="1"/>
          </p:cNvPicPr>
          <p:nvPr/>
        </p:nvPicPr>
        <p:blipFill rotWithShape="1">
          <a:blip r:embed="rId8">
            <a:extLst>
              <a:ext uri="{28A0092B-C50C-407E-A947-70E740481C1C}">
                <a14:useLocalDpi xmlns:a14="http://schemas.microsoft.com/office/drawing/2010/main" val="0"/>
              </a:ext>
            </a:extLst>
          </a:blip>
          <a:srcRect l="7253" r="6948"/>
          <a:stretch/>
        </p:blipFill>
        <p:spPr>
          <a:xfrm>
            <a:off x="5095041" y="2882329"/>
            <a:ext cx="2332246" cy="2306832"/>
          </a:xfrm>
          <a:prstGeom prst="rect">
            <a:avLst/>
          </a:prstGeom>
        </p:spPr>
      </p:pic>
      <p:grpSp>
        <p:nvGrpSpPr>
          <p:cNvPr id="33" name="Group 15">
            <a:extLst>
              <a:ext uri="{FF2B5EF4-FFF2-40B4-BE49-F238E27FC236}">
                <a16:creationId xmlns:a16="http://schemas.microsoft.com/office/drawing/2014/main" id="{DD07314D-F02F-5F42-AFA1-7BEE57A33729}"/>
              </a:ext>
            </a:extLst>
          </p:cNvPr>
          <p:cNvGrpSpPr/>
          <p:nvPr/>
        </p:nvGrpSpPr>
        <p:grpSpPr>
          <a:xfrm>
            <a:off x="5963274" y="4847648"/>
            <a:ext cx="1109530" cy="307777"/>
            <a:chOff x="6349511" y="4113155"/>
            <a:chExt cx="1109530" cy="272962"/>
          </a:xfrm>
        </p:grpSpPr>
        <p:sp>
          <p:nvSpPr>
            <p:cNvPr id="42" name="Rectangle 10">
              <a:extLst>
                <a:ext uri="{FF2B5EF4-FFF2-40B4-BE49-F238E27FC236}">
                  <a16:creationId xmlns:a16="http://schemas.microsoft.com/office/drawing/2014/main" id="{00BC4657-1B3E-DA4E-8A99-A308B064E7EE}"/>
                </a:ext>
              </a:extLst>
            </p:cNvPr>
            <p:cNvSpPr/>
            <p:nvPr/>
          </p:nvSpPr>
          <p:spPr>
            <a:xfrm>
              <a:off x="6349511" y="4216526"/>
              <a:ext cx="527539" cy="66223"/>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TextBox 11">
              <a:extLst>
                <a:ext uri="{FF2B5EF4-FFF2-40B4-BE49-F238E27FC236}">
                  <a16:creationId xmlns:a16="http://schemas.microsoft.com/office/drawing/2014/main" id="{79E76EC5-F1E7-DA4C-A53F-310D2EA866FB}"/>
                </a:ext>
              </a:extLst>
            </p:cNvPr>
            <p:cNvSpPr txBox="1"/>
            <p:nvPr/>
          </p:nvSpPr>
          <p:spPr>
            <a:xfrm>
              <a:off x="6857594" y="4113155"/>
              <a:ext cx="601447" cy="272962"/>
            </a:xfrm>
            <a:prstGeom prst="rect">
              <a:avLst/>
            </a:prstGeom>
            <a:noFill/>
          </p:spPr>
          <p:txBody>
            <a:bodyPr wrap="none" rtlCol="0">
              <a:spAutoFit/>
            </a:bodyPr>
            <a:lstStyle/>
            <a:p>
              <a:r>
                <a:rPr lang="en-US" altLang="ja-JP" sz="1400" dirty="0">
                  <a:solidFill>
                    <a:srgbClr val="FFFF00"/>
                  </a:solidFill>
                </a:rPr>
                <a:t>5 mm</a:t>
              </a:r>
              <a:endParaRPr lang="ja-JP" altLang="en-US" sz="1400" dirty="0">
                <a:solidFill>
                  <a:srgbClr val="FFFF00"/>
                </a:solidFill>
              </a:endParaRPr>
            </a:p>
          </p:txBody>
        </p:sp>
      </p:grpSp>
      <p:sp>
        <p:nvSpPr>
          <p:cNvPr id="55" name="テキスト ボックス 6">
            <a:extLst>
              <a:ext uri="{FF2B5EF4-FFF2-40B4-BE49-F238E27FC236}">
                <a16:creationId xmlns:a16="http://schemas.microsoft.com/office/drawing/2014/main" id="{B5608736-3988-6442-9F0D-EFCB69A10B1D}"/>
              </a:ext>
            </a:extLst>
          </p:cNvPr>
          <p:cNvSpPr txBox="1"/>
          <p:nvPr/>
        </p:nvSpPr>
        <p:spPr>
          <a:xfrm>
            <a:off x="5095040" y="2905363"/>
            <a:ext cx="1745509" cy="307777"/>
          </a:xfrm>
          <a:prstGeom prst="rect">
            <a:avLst/>
          </a:prstGeom>
          <a:noFill/>
        </p:spPr>
        <p:txBody>
          <a:bodyPr wrap="square" rtlCol="0">
            <a:spAutoFit/>
          </a:bodyPr>
          <a:lstStyle/>
          <a:p>
            <a:r>
              <a:rPr lang="en-GB" altLang="ja-JP" sz="1400" dirty="0">
                <a:solidFill>
                  <a:schemeClr val="bg1"/>
                </a:solidFill>
              </a:rPr>
              <a:t>Collection container</a:t>
            </a:r>
            <a:endParaRPr lang="ja-JP" altLang="en-US" sz="1400" dirty="0">
              <a:solidFill>
                <a:schemeClr val="bg1"/>
              </a:solidFill>
            </a:endParaRPr>
          </a:p>
        </p:txBody>
      </p:sp>
      <p:sp>
        <p:nvSpPr>
          <p:cNvPr id="49" name="テキスト ボックス 48">
            <a:extLst>
              <a:ext uri="{FF2B5EF4-FFF2-40B4-BE49-F238E27FC236}">
                <a16:creationId xmlns:a16="http://schemas.microsoft.com/office/drawing/2014/main" id="{C2DF7EBE-EC20-4C4A-86E8-E8C01B2B3720}"/>
              </a:ext>
            </a:extLst>
          </p:cNvPr>
          <p:cNvSpPr txBox="1"/>
          <p:nvPr/>
        </p:nvSpPr>
        <p:spPr>
          <a:xfrm>
            <a:off x="107575" y="6456376"/>
            <a:ext cx="1350579" cy="369332"/>
          </a:xfrm>
          <a:prstGeom prst="rect">
            <a:avLst/>
          </a:prstGeom>
          <a:noFill/>
        </p:spPr>
        <p:txBody>
          <a:bodyPr wrap="square">
            <a:spAutoFit/>
          </a:bodyPr>
          <a:lstStyle/>
          <a:p>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r>
              <a:rPr kumimoji="1" lang="en-US" altLang="ja-JP" dirty="0">
                <a:latin typeface="Times New Roman" panose="02020603050405020304" pitchFamily="18" charset="0"/>
                <a:ea typeface="MS PGothic" panose="020B0600070205080204" pitchFamily="34" charset="-128"/>
                <a:cs typeface="Times New Roman" panose="02020603050405020304" pitchFamily="18" charset="0"/>
              </a:rPr>
              <a:t>©JAXA</a:t>
            </a:r>
            <a:r>
              <a:rPr kumimoji="1" lang="ja-JP" altLang="en-US">
                <a:latin typeface="Times New Roman" panose="02020603050405020304" pitchFamily="18" charset="0"/>
                <a:ea typeface="MS PGothic" panose="020B0600070205080204" pitchFamily="34" charset="-128"/>
                <a:cs typeface="Times New Roman" panose="02020603050405020304" pitchFamily="18" charset="0"/>
              </a:rPr>
              <a:t>）</a:t>
            </a:r>
          </a:p>
        </p:txBody>
      </p:sp>
      <p:cxnSp>
        <p:nvCxnSpPr>
          <p:cNvPr id="12" name="直線矢印コネクタ 11">
            <a:extLst>
              <a:ext uri="{FF2B5EF4-FFF2-40B4-BE49-F238E27FC236}">
                <a16:creationId xmlns:a16="http://schemas.microsoft.com/office/drawing/2014/main" id="{0CB9253E-01D7-6A44-9199-B383263F3D30}"/>
              </a:ext>
            </a:extLst>
          </p:cNvPr>
          <p:cNvCxnSpPr>
            <a:cxnSpLocks/>
            <a:stCxn id="11" idx="1"/>
          </p:cNvCxnSpPr>
          <p:nvPr/>
        </p:nvCxnSpPr>
        <p:spPr>
          <a:xfrm flipH="1">
            <a:off x="1726424" y="1440072"/>
            <a:ext cx="1227022" cy="54398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E264B4AE-1520-0D4A-9C47-A012CD04C728}"/>
              </a:ext>
            </a:extLst>
          </p:cNvPr>
          <p:cNvSpPr txBox="1"/>
          <p:nvPr/>
        </p:nvSpPr>
        <p:spPr>
          <a:xfrm>
            <a:off x="2077382" y="5245489"/>
            <a:ext cx="2498715" cy="830997"/>
          </a:xfrm>
          <a:prstGeom prst="rect">
            <a:avLst/>
          </a:prstGeom>
          <a:noFill/>
        </p:spPr>
        <p:txBody>
          <a:bodyPr wrap="square" rtlCol="0">
            <a:spAutoFit/>
          </a:bodyPr>
          <a:lstStyle/>
          <a:p>
            <a:r>
              <a:rPr kumimoji="1" lang="en-GB" altLang="ja-JP" sz="1600" dirty="0">
                <a:latin typeface="Times New Roman" panose="02020603050405020304" pitchFamily="18" charset="0"/>
                <a:ea typeface="MS PGothic" panose="020B0600070205080204" pitchFamily="34" charset="-128"/>
                <a:cs typeface="Times New Roman" panose="02020603050405020304" pitchFamily="18" charset="0"/>
              </a:rPr>
              <a:t>Sample collected during the first touchdown on asteroid </a:t>
            </a:r>
            <a:r>
              <a:rPr kumimoji="1" lang="en-GB" altLang="ja-JP" sz="1600" dirty="0" err="1">
                <a:latin typeface="Times New Roman" panose="02020603050405020304" pitchFamily="18" charset="0"/>
                <a:ea typeface="MS PGothic" panose="020B0600070205080204" pitchFamily="34" charset="-128"/>
                <a:cs typeface="Times New Roman" panose="02020603050405020304" pitchFamily="18" charset="0"/>
              </a:rPr>
              <a:t>Ryugu</a:t>
            </a:r>
            <a:r>
              <a:rPr kumimoji="1" lang="en-GB" altLang="ja-JP" sz="1600" dirty="0">
                <a:latin typeface="Times New Roman" panose="02020603050405020304" pitchFamily="18" charset="0"/>
                <a:ea typeface="MS PGothic" panose="020B0600070205080204" pitchFamily="34" charset="-128"/>
                <a:cs typeface="Times New Roman" panose="02020603050405020304" pitchFamily="18" charset="0"/>
              </a:rPr>
              <a:t>.</a:t>
            </a:r>
            <a:endParaRPr kumimoji="1" lang="ja-JP" altLang="en-US" sz="160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50" name="テキスト ボックス 49">
            <a:extLst>
              <a:ext uri="{FF2B5EF4-FFF2-40B4-BE49-F238E27FC236}">
                <a16:creationId xmlns:a16="http://schemas.microsoft.com/office/drawing/2014/main" id="{D6662510-7858-6E42-86B3-B7399EF78D73}"/>
              </a:ext>
            </a:extLst>
          </p:cNvPr>
          <p:cNvSpPr txBox="1"/>
          <p:nvPr/>
        </p:nvSpPr>
        <p:spPr>
          <a:xfrm>
            <a:off x="5123005" y="5205122"/>
            <a:ext cx="2312560" cy="1400383"/>
          </a:xfrm>
          <a:prstGeom prst="rect">
            <a:avLst/>
          </a:prstGeom>
          <a:noFill/>
        </p:spPr>
        <p:txBody>
          <a:bodyPr wrap="square" rtlCol="0">
            <a:spAutoFit/>
          </a:bodyPr>
          <a:lstStyle/>
          <a:p>
            <a:pPr>
              <a:spcAft>
                <a:spcPts val="600"/>
              </a:spcAft>
            </a:pPr>
            <a:r>
              <a:rPr kumimoji="1" lang="en-GB" altLang="ja-JP" sz="1600" dirty="0">
                <a:latin typeface="Times New Roman" panose="02020603050405020304" pitchFamily="18" charset="0"/>
                <a:ea typeface="MS PGothic" panose="020B0600070205080204" pitchFamily="34" charset="-128"/>
                <a:cs typeface="Times New Roman" panose="02020603050405020304" pitchFamily="18" charset="0"/>
              </a:rPr>
              <a:t>Sample collected during the second touchdown.</a:t>
            </a:r>
            <a:endParaRPr lang="en-US" altLang="ja-JP" sz="1600" dirty="0">
              <a:latin typeface="Times New Roman" panose="02020603050405020304" pitchFamily="18" charset="0"/>
              <a:ea typeface="MS PGothic" panose="020B0600070205080204" pitchFamily="34" charset="-128"/>
              <a:cs typeface="Times New Roman" panose="02020603050405020304" pitchFamily="18" charset="0"/>
            </a:endParaRPr>
          </a:p>
          <a:p>
            <a:pPr>
              <a:spcAft>
                <a:spcPts val="600"/>
              </a:spcAft>
            </a:pPr>
            <a:r>
              <a:rPr kumimoji="1" lang="en-GB" altLang="ja-JP" sz="1600" dirty="0">
                <a:latin typeface="Times New Roman" panose="02020603050405020304" pitchFamily="18" charset="0"/>
                <a:ea typeface="MS PGothic" panose="020B0600070205080204" pitchFamily="34" charset="-128"/>
                <a:cs typeface="Times New Roman" panose="02020603050405020304" pitchFamily="18" charset="0"/>
              </a:rPr>
              <a:t>This photo does not show the grain that the replica is based upon.</a:t>
            </a:r>
            <a:endParaRPr kumimoji="1" lang="ja-JP" altLang="en-US" sz="1600">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34" name="Chamber A">
            <a:extLst>
              <a:ext uri="{FF2B5EF4-FFF2-40B4-BE49-F238E27FC236}">
                <a16:creationId xmlns:a16="http://schemas.microsoft.com/office/drawing/2014/main" id="{7B5B792F-F23B-2E47-822D-0E2FF218ECF6}"/>
              </a:ext>
            </a:extLst>
          </p:cNvPr>
          <p:cNvSpPr txBox="1"/>
          <p:nvPr/>
        </p:nvSpPr>
        <p:spPr>
          <a:xfrm>
            <a:off x="3462981" y="2318623"/>
            <a:ext cx="712374" cy="2387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6789" tIns="26789" rIns="26789" bIns="26789" anchor="ctr">
            <a:spAutoFit/>
          </a:bodyPr>
          <a:lstStyle>
            <a:lvl1pPr>
              <a:defRPr sz="2800" b="1">
                <a:latin typeface="Times Roman"/>
                <a:ea typeface="Times Roman"/>
                <a:cs typeface="Times Roman"/>
                <a:sym typeface="Times Roman"/>
              </a:defRPr>
            </a:lvl1pPr>
          </a:lstStyle>
          <a:p>
            <a:r>
              <a:rPr lang="en-GB" sz="1200" b="0" dirty="0">
                <a:latin typeface="MS PGothic" panose="020B0600070205080204" pitchFamily="34" charset="-128"/>
                <a:ea typeface="MS PGothic" panose="020B0600070205080204" pitchFamily="34" charset="-128"/>
              </a:rPr>
              <a:t>Chambers</a:t>
            </a:r>
            <a:endParaRPr sz="1200" b="0" dirty="0">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262666079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1648</TotalTime>
  <Words>808</Words>
  <Application>Microsoft Office PowerPoint</Application>
  <PresentationFormat>画面に合わせる (4:3)</PresentationFormat>
  <Paragraphs>99</Paragraphs>
  <Slides>10</Slides>
  <Notes>3</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10</vt:i4>
      </vt:variant>
    </vt:vector>
  </HeadingPairs>
  <TitlesOfParts>
    <vt:vector size="19" baseType="lpstr">
      <vt:lpstr>Gill Sans</vt:lpstr>
      <vt:lpstr>MS PGothic</vt:lpstr>
      <vt:lpstr>小塚ゴシック Pro L</vt:lpstr>
      <vt:lpstr>游ゴシック</vt:lpstr>
      <vt:lpstr>Arial</vt:lpstr>
      <vt:lpstr>Calibri</vt:lpstr>
      <vt:lpstr>Times New Roman</vt:lpstr>
      <vt:lpstr>Wingdings</vt:lpstr>
      <vt:lpstr>Office テーマ</vt:lpstr>
      <vt:lpstr>Ryugu Sample Replica Explanation Pack</vt:lpstr>
      <vt:lpstr>What we to find out with a sample of the asteroid Ryugu</vt:lpstr>
      <vt:lpstr>Replica information</vt:lpstr>
      <vt:lpstr>Details of the original sample grain</vt:lpstr>
      <vt:lpstr>Image of the original sample grain</vt:lpstr>
      <vt:lpstr>Example of the spectral data from the original grain</vt:lpstr>
      <vt:lpstr>Reference：Large sample grains</vt:lpstr>
      <vt:lpstr>Reference：Large sample grains</vt:lpstr>
      <vt:lpstr>Reference: Ryugu sample</vt:lpstr>
      <vt:lpstr>Reference: Second touchdown site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Yoshikawa Makoto</dc:creator>
  <cp:keywords/>
  <dc:description/>
  <cp:lastModifiedBy>シティセールス 親善交流課</cp:lastModifiedBy>
  <cp:revision>47</cp:revision>
  <dcterms:created xsi:type="dcterms:W3CDTF">2020-05-13T13:27:16Z</dcterms:created>
  <dcterms:modified xsi:type="dcterms:W3CDTF">2022-06-06T00:34:29Z</dcterms:modified>
  <cp:category/>
</cp:coreProperties>
</file>